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53563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9166210-1E76-444A-A030-50E63028877C}"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4143896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2244889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68753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575814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166210-1E76-444A-A030-50E63028877C}" type="datetimeFigureOut">
              <a:rPr lang="en-US" smtClean="0"/>
              <a:t>5/17/2022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731790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166210-1E76-444A-A030-50E63028877C}" type="datetimeFigureOut">
              <a:rPr lang="en-US" smtClean="0"/>
              <a:t>5/17/2022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886293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39884907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598111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98671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326435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166210-1E76-444A-A030-50E63028877C}"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279555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166210-1E76-444A-A030-50E63028877C}"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425229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359550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243985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9166210-1E76-444A-A030-50E63028877C}" type="datetimeFigureOut">
              <a:rPr lang="en-US" smtClean="0"/>
              <a:t>5/17/2022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1218686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9166210-1E76-444A-A030-50E63028877C}"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8A310-BFDB-4FB2-9A43-296CCB1AC4B9}" type="slidenum">
              <a:rPr lang="en-US" smtClean="0"/>
              <a:t>‹#›</a:t>
            </a:fld>
            <a:endParaRPr lang="en-US"/>
          </a:p>
        </p:txBody>
      </p:sp>
    </p:spTree>
    <p:extLst>
      <p:ext uri="{BB962C8B-B14F-4D97-AF65-F5344CB8AC3E}">
        <p14:creationId xmlns:p14="http://schemas.microsoft.com/office/powerpoint/2010/main" val="2928142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9166210-1E76-444A-A030-50E63028877C}" type="datetimeFigureOut">
              <a:rPr lang="en-US" smtClean="0"/>
              <a:t>5/17/2022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D68A310-BFDB-4FB2-9A43-296CCB1AC4B9}" type="slidenum">
              <a:rPr lang="en-US" smtClean="0"/>
              <a:t>‹#›</a:t>
            </a:fld>
            <a:endParaRPr lang="en-US"/>
          </a:p>
        </p:txBody>
      </p:sp>
    </p:spTree>
    <p:extLst>
      <p:ext uri="{BB962C8B-B14F-4D97-AF65-F5344CB8AC3E}">
        <p14:creationId xmlns:p14="http://schemas.microsoft.com/office/powerpoint/2010/main" val="424800327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Transition </a:t>
            </a:r>
            <a:br>
              <a:rPr lang="en-GB" dirty="0" smtClean="0"/>
            </a:br>
            <a:r>
              <a:rPr lang="en-GB" dirty="0" smtClean="0"/>
              <a:t>(Years 4,5&amp;6)</a:t>
            </a:r>
            <a:endParaRPr lang="en-US" dirty="0"/>
          </a:p>
        </p:txBody>
      </p:sp>
      <p:sp>
        <p:nvSpPr>
          <p:cNvPr id="3" name="Subtitle 2"/>
          <p:cNvSpPr>
            <a:spLocks noGrp="1"/>
          </p:cNvSpPr>
          <p:nvPr>
            <p:ph type="subTitle" idx="1"/>
          </p:nvPr>
        </p:nvSpPr>
        <p:spPr/>
        <p:txBody>
          <a:bodyPr>
            <a:normAutofit/>
          </a:bodyPr>
          <a:lstStyle/>
          <a:p>
            <a:r>
              <a:rPr lang="en-GB" sz="4800" dirty="0"/>
              <a:t>at Springfield School</a:t>
            </a:r>
            <a:endParaRPr lang="en-US" sz="4800" dirty="0"/>
          </a:p>
        </p:txBody>
      </p:sp>
      <p:pic>
        <p:nvPicPr>
          <p:cNvPr id="4" name="Picture 3" descr="updated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9678" y="1694226"/>
            <a:ext cx="2873829" cy="2508068"/>
          </a:xfrm>
          <a:prstGeom prst="rect">
            <a:avLst/>
          </a:prstGeom>
          <a:noFill/>
          <a:ln>
            <a:noFill/>
          </a:ln>
          <a:effectLst/>
        </p:spPr>
      </p:pic>
    </p:spTree>
    <p:extLst>
      <p:ext uri="{BB962C8B-B14F-4D97-AF65-F5344CB8AC3E}">
        <p14:creationId xmlns:p14="http://schemas.microsoft.com/office/powerpoint/2010/main" val="224838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mean by transition? </a:t>
            </a:r>
            <a:endParaRPr lang="en-US" dirty="0"/>
          </a:p>
        </p:txBody>
      </p:sp>
      <p:sp>
        <p:nvSpPr>
          <p:cNvPr id="3" name="Content Placeholder 2"/>
          <p:cNvSpPr>
            <a:spLocks noGrp="1"/>
          </p:cNvSpPr>
          <p:nvPr>
            <p:ph idx="1"/>
          </p:nvPr>
        </p:nvSpPr>
        <p:spPr/>
        <p:txBody>
          <a:bodyPr/>
          <a:lstStyle/>
          <a:p>
            <a:r>
              <a:rPr lang="en-GB" dirty="0" smtClean="0"/>
              <a:t>When we are talking about transition at Springfield, we are talking about the process of moving from primary to secondary school. </a:t>
            </a:r>
          </a:p>
          <a:p>
            <a:endParaRPr lang="en-GB" dirty="0"/>
          </a:p>
          <a:p>
            <a:r>
              <a:rPr lang="en-GB" dirty="0" smtClean="0"/>
              <a:t>This process will begin at Year 4 and the primary transition will end when your child begins secondary education. This is at Year 7. </a:t>
            </a:r>
            <a:endParaRPr lang="en-US" dirty="0"/>
          </a:p>
        </p:txBody>
      </p:sp>
    </p:spTree>
    <p:extLst>
      <p:ext uri="{BB962C8B-B14F-4D97-AF65-F5344CB8AC3E}">
        <p14:creationId xmlns:p14="http://schemas.microsoft.com/office/powerpoint/2010/main" val="1607940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4 </a:t>
            </a:r>
            <a:endParaRPr lang="en-US" dirty="0"/>
          </a:p>
        </p:txBody>
      </p:sp>
      <p:sp>
        <p:nvSpPr>
          <p:cNvPr id="3" name="Content Placeholder 2"/>
          <p:cNvSpPr>
            <a:spLocks noGrp="1"/>
          </p:cNvSpPr>
          <p:nvPr>
            <p:ph idx="1"/>
          </p:nvPr>
        </p:nvSpPr>
        <p:spPr/>
        <p:txBody>
          <a:bodyPr/>
          <a:lstStyle/>
          <a:p>
            <a:r>
              <a:rPr lang="en-GB" dirty="0" smtClean="0"/>
              <a:t>At Year 4 we will be asking you to begin to look at schools that you may think would be appropriate for your child. </a:t>
            </a:r>
          </a:p>
          <a:p>
            <a:r>
              <a:rPr lang="en-GB" dirty="0" smtClean="0"/>
              <a:t>You will need to be mindful of the Local Authority in which you live. </a:t>
            </a:r>
          </a:p>
          <a:p>
            <a:r>
              <a:rPr lang="en-GB" dirty="0" smtClean="0"/>
              <a:t>It is best to go and visit the schools. Then you will get a feeling for which will be right for your child and why. Just call the school or email the office to make an appointment. </a:t>
            </a:r>
          </a:p>
          <a:p>
            <a:r>
              <a:rPr lang="en-GB" dirty="0" smtClean="0"/>
              <a:t>Our family support team here at Springfield are on hand to support you should you need help. </a:t>
            </a:r>
            <a:endParaRPr lang="en-US" dirty="0"/>
          </a:p>
        </p:txBody>
      </p:sp>
    </p:spTree>
    <p:extLst>
      <p:ext uri="{BB962C8B-B14F-4D97-AF65-F5344CB8AC3E}">
        <p14:creationId xmlns:p14="http://schemas.microsoft.com/office/powerpoint/2010/main" val="202189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Selecting a school</a:t>
            </a:r>
            <a:endParaRPr lang="en-US" dirty="0"/>
          </a:p>
        </p:txBody>
      </p:sp>
      <p:sp>
        <p:nvSpPr>
          <p:cNvPr id="3" name="Content Placeholder 2"/>
          <p:cNvSpPr>
            <a:spLocks noGrp="1"/>
          </p:cNvSpPr>
          <p:nvPr>
            <p:ph idx="1"/>
          </p:nvPr>
        </p:nvSpPr>
        <p:spPr/>
        <p:txBody>
          <a:bodyPr/>
          <a:lstStyle/>
          <a:p>
            <a:r>
              <a:rPr lang="en-GB" dirty="0" smtClean="0"/>
              <a:t>The Local Authority have strict criteria that they have to follow. </a:t>
            </a:r>
          </a:p>
          <a:p>
            <a:r>
              <a:rPr lang="en-GB" dirty="0" smtClean="0"/>
              <a:t>Here are some of the highlights- </a:t>
            </a:r>
          </a:p>
          <a:p>
            <a:r>
              <a:rPr lang="en-GB" dirty="0" smtClean="0"/>
              <a:t>They have to consult with any schools that you request, however they </a:t>
            </a:r>
            <a:r>
              <a:rPr lang="en-GB" u="sng" dirty="0" smtClean="0"/>
              <a:t>do not </a:t>
            </a:r>
            <a:r>
              <a:rPr lang="en-GB" dirty="0" smtClean="0"/>
              <a:t>have to agree a place if they feel that your child’s needs can be met at a similar Local Authority school to the one in which your child currently attends- </a:t>
            </a:r>
            <a:r>
              <a:rPr lang="en-GB" dirty="0" err="1" smtClean="0"/>
              <a:t>ie</a:t>
            </a:r>
            <a:r>
              <a:rPr lang="en-GB" dirty="0" smtClean="0"/>
              <a:t> Springfield is a Local Authority Generic Special School . </a:t>
            </a:r>
          </a:p>
          <a:p>
            <a:r>
              <a:rPr lang="en-GB" dirty="0" smtClean="0"/>
              <a:t>If eligible, they will </a:t>
            </a:r>
            <a:r>
              <a:rPr lang="en-GB" u="sng" dirty="0" smtClean="0"/>
              <a:t>only</a:t>
            </a:r>
            <a:r>
              <a:rPr lang="en-GB" dirty="0" smtClean="0"/>
              <a:t> provide transport to your nearest, most appropriate school. </a:t>
            </a:r>
          </a:p>
          <a:p>
            <a:endParaRPr lang="en-US" dirty="0"/>
          </a:p>
        </p:txBody>
      </p:sp>
    </p:spTree>
    <p:extLst>
      <p:ext uri="{BB962C8B-B14F-4D97-AF65-F5344CB8AC3E}">
        <p14:creationId xmlns:p14="http://schemas.microsoft.com/office/powerpoint/2010/main" val="1455850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5 </a:t>
            </a:r>
            <a:endParaRPr lang="en-US" dirty="0"/>
          </a:p>
        </p:txBody>
      </p:sp>
      <p:sp>
        <p:nvSpPr>
          <p:cNvPr id="3" name="Content Placeholder 2"/>
          <p:cNvSpPr>
            <a:spLocks noGrp="1"/>
          </p:cNvSpPr>
          <p:nvPr>
            <p:ph idx="1"/>
          </p:nvPr>
        </p:nvSpPr>
        <p:spPr/>
        <p:txBody>
          <a:bodyPr/>
          <a:lstStyle/>
          <a:p>
            <a:r>
              <a:rPr lang="en-GB" dirty="0" smtClean="0"/>
              <a:t>During Year 5, your child will have a review of their EHCP. This will be their Transitional </a:t>
            </a:r>
            <a:r>
              <a:rPr lang="en-GB" dirty="0"/>
              <a:t>R</a:t>
            </a:r>
            <a:r>
              <a:rPr lang="en-GB" dirty="0" smtClean="0"/>
              <a:t>eview. </a:t>
            </a:r>
          </a:p>
          <a:p>
            <a:r>
              <a:rPr lang="en-GB" dirty="0" smtClean="0"/>
              <a:t>During this Transitional Review, you will need to make a confirmed choice of school that will be formally recorded and sent to the Local Authority. </a:t>
            </a:r>
          </a:p>
          <a:p>
            <a:r>
              <a:rPr lang="en-GB" dirty="0" smtClean="0"/>
              <a:t>The Local Authority will then begin consultations with secondary schools to see if they can meet your child’s needs.  </a:t>
            </a:r>
          </a:p>
          <a:p>
            <a:endParaRPr lang="en-US" dirty="0"/>
          </a:p>
        </p:txBody>
      </p:sp>
    </p:spTree>
    <p:extLst>
      <p:ext uri="{BB962C8B-B14F-4D97-AF65-F5344CB8AC3E}">
        <p14:creationId xmlns:p14="http://schemas.microsoft.com/office/powerpoint/2010/main" val="2332914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6 </a:t>
            </a:r>
            <a:endParaRPr lang="en-US" dirty="0"/>
          </a:p>
        </p:txBody>
      </p:sp>
      <p:sp>
        <p:nvSpPr>
          <p:cNvPr id="3" name="Content Placeholder 2"/>
          <p:cNvSpPr>
            <a:spLocks noGrp="1"/>
          </p:cNvSpPr>
          <p:nvPr>
            <p:ph idx="1"/>
          </p:nvPr>
        </p:nvSpPr>
        <p:spPr/>
        <p:txBody>
          <a:bodyPr>
            <a:normAutofit/>
          </a:bodyPr>
          <a:lstStyle/>
          <a:p>
            <a:r>
              <a:rPr lang="en-GB" dirty="0" smtClean="0"/>
              <a:t>You should receive a letter asking you to confirm your choice of school, this will need to be sent back to the Local Authority. </a:t>
            </a:r>
          </a:p>
          <a:p>
            <a:r>
              <a:rPr lang="en-GB" dirty="0" smtClean="0"/>
              <a:t>The Local Authority will be continuing </a:t>
            </a:r>
            <a:r>
              <a:rPr lang="en-GB" dirty="0" smtClean="0"/>
              <a:t>their</a:t>
            </a:r>
            <a:r>
              <a:rPr lang="en-GB" dirty="0" smtClean="0"/>
              <a:t> </a:t>
            </a:r>
            <a:r>
              <a:rPr lang="en-GB" dirty="0" smtClean="0"/>
              <a:t>consultations with secondary schools to see if they can meet your child’s needs. </a:t>
            </a:r>
          </a:p>
          <a:p>
            <a:r>
              <a:rPr lang="en-GB" dirty="0" smtClean="0"/>
              <a:t>You should hear which school your child has been allocated around the Spring Term of Year 6. This may be through an amended draft EHCP, sometimes you may receive an email informing you of the school. </a:t>
            </a:r>
          </a:p>
        </p:txBody>
      </p:sp>
    </p:spTree>
    <p:extLst>
      <p:ext uri="{BB962C8B-B14F-4D97-AF65-F5344CB8AC3E}">
        <p14:creationId xmlns:p14="http://schemas.microsoft.com/office/powerpoint/2010/main" val="362458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6 continued ….</a:t>
            </a:r>
            <a:endParaRPr lang="en-US" dirty="0"/>
          </a:p>
        </p:txBody>
      </p:sp>
      <p:sp>
        <p:nvSpPr>
          <p:cNvPr id="3" name="Content Placeholder 2"/>
          <p:cNvSpPr>
            <a:spLocks noGrp="1"/>
          </p:cNvSpPr>
          <p:nvPr>
            <p:ph idx="1"/>
          </p:nvPr>
        </p:nvSpPr>
        <p:spPr/>
        <p:txBody>
          <a:bodyPr/>
          <a:lstStyle/>
          <a:p>
            <a:r>
              <a:rPr lang="en-GB" dirty="0" smtClean="0"/>
              <a:t>Transition meetings will be held in the Spring Term between Springfield and secondary schools. </a:t>
            </a:r>
          </a:p>
          <a:p>
            <a:pPr marL="0" indent="0">
              <a:buNone/>
            </a:pPr>
            <a:r>
              <a:rPr lang="en-GB" dirty="0" smtClean="0"/>
              <a:t> </a:t>
            </a:r>
            <a:endParaRPr lang="en-US" dirty="0" smtClean="0"/>
          </a:p>
          <a:p>
            <a:r>
              <a:rPr lang="en-GB" dirty="0" smtClean="0"/>
              <a:t>Children will begin to discuss moving schools early in the Summer </a:t>
            </a:r>
            <a:r>
              <a:rPr lang="en-GB" dirty="0"/>
              <a:t>T</a:t>
            </a:r>
            <a:r>
              <a:rPr lang="en-GB" dirty="0" smtClean="0"/>
              <a:t>erm. </a:t>
            </a:r>
          </a:p>
          <a:p>
            <a:r>
              <a:rPr lang="en-GB" dirty="0" smtClean="0"/>
              <a:t>Children will receive visits from their new schools at Springfield during Summer Term 2. </a:t>
            </a:r>
          </a:p>
          <a:p>
            <a:r>
              <a:rPr lang="en-GB" dirty="0" smtClean="0"/>
              <a:t>Children will visit their new schools during Summer Term 2. </a:t>
            </a:r>
            <a:endParaRPr lang="en-US" dirty="0"/>
          </a:p>
        </p:txBody>
      </p:sp>
    </p:spTree>
    <p:extLst>
      <p:ext uri="{BB962C8B-B14F-4D97-AF65-F5344CB8AC3E}">
        <p14:creationId xmlns:p14="http://schemas.microsoft.com/office/powerpoint/2010/main" val="28190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to talk to……</a:t>
            </a:r>
            <a:endParaRPr lang="en-US" dirty="0"/>
          </a:p>
        </p:txBody>
      </p:sp>
      <p:sp>
        <p:nvSpPr>
          <p:cNvPr id="3" name="Content Placeholder 2"/>
          <p:cNvSpPr>
            <a:spLocks noGrp="1"/>
          </p:cNvSpPr>
          <p:nvPr>
            <p:ph idx="1"/>
          </p:nvPr>
        </p:nvSpPr>
        <p:spPr/>
        <p:txBody>
          <a:bodyPr>
            <a:normAutofit/>
          </a:bodyPr>
          <a:lstStyle/>
          <a:p>
            <a:r>
              <a:rPr lang="en-GB" dirty="0" smtClean="0"/>
              <a:t>There are lots of staff within school that are happy to talk to you and answer any questions about transition- </a:t>
            </a:r>
          </a:p>
          <a:p>
            <a:endParaRPr lang="en-GB" dirty="0"/>
          </a:p>
          <a:p>
            <a:r>
              <a:rPr lang="en-GB" dirty="0" smtClean="0"/>
              <a:t>Helen Summers – Upper School Lead and responsible for transition. </a:t>
            </a:r>
          </a:p>
          <a:p>
            <a:r>
              <a:rPr lang="en-GB" dirty="0" smtClean="0"/>
              <a:t>Your child’s class teacher- they will be happy to answer any questions or refer to Helen for further information. </a:t>
            </a:r>
          </a:p>
          <a:p>
            <a:r>
              <a:rPr lang="en-GB" dirty="0" smtClean="0"/>
              <a:t>Family Support Team – they are happy to support any part of the process and work very closely with Helen to manage all transitions. </a:t>
            </a:r>
          </a:p>
          <a:p>
            <a:r>
              <a:rPr lang="en-GB" dirty="0" smtClean="0"/>
              <a:t>Your classroom teams- The Teaching Assistants within your child’s class know your children and will be supporting them thorough their transitions.  </a:t>
            </a:r>
          </a:p>
          <a:p>
            <a:endParaRPr lang="en-US" dirty="0"/>
          </a:p>
        </p:txBody>
      </p:sp>
    </p:spTree>
    <p:extLst>
      <p:ext uri="{BB962C8B-B14F-4D97-AF65-F5344CB8AC3E}">
        <p14:creationId xmlns:p14="http://schemas.microsoft.com/office/powerpoint/2010/main" val="31823949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TotalTime>
  <Words>577</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Transition  (Years 4,5&amp;6)</vt:lpstr>
      <vt:lpstr>What do we mean by transition? </vt:lpstr>
      <vt:lpstr>Year 4 </vt:lpstr>
      <vt:lpstr>Selecting a school</vt:lpstr>
      <vt:lpstr>Year 5 </vt:lpstr>
      <vt:lpstr>Year 6 </vt:lpstr>
      <vt:lpstr>Year 6 continued ….</vt:lpstr>
      <vt:lpstr>Who to talk to……</vt:lpstr>
    </vt:vector>
  </TitlesOfParts>
  <Company>Springfield Special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(Years 4,5&amp;6) at Springfield School</dc:title>
  <dc:creator>Helen Summers</dc:creator>
  <cp:lastModifiedBy>Helen Summers</cp:lastModifiedBy>
  <cp:revision>6</cp:revision>
  <dcterms:created xsi:type="dcterms:W3CDTF">2022-05-17T19:46:13Z</dcterms:created>
  <dcterms:modified xsi:type="dcterms:W3CDTF">2022-05-17T20:22:23Z</dcterms:modified>
</cp:coreProperties>
</file>