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2" r:id="rId3"/>
    <p:sldId id="264" r:id="rId4"/>
    <p:sldId id="257" r:id="rId5"/>
    <p:sldId id="292" r:id="rId6"/>
    <p:sldId id="279" r:id="rId7"/>
    <p:sldId id="263" r:id="rId8"/>
    <p:sldId id="267" r:id="rId9"/>
    <p:sldId id="268" r:id="rId10"/>
    <p:sldId id="269" r:id="rId11"/>
    <p:sldId id="270" r:id="rId12"/>
    <p:sldId id="271" r:id="rId13"/>
    <p:sldId id="272" r:id="rId14"/>
    <p:sldId id="258" r:id="rId15"/>
    <p:sldId id="293" r:id="rId16"/>
    <p:sldId id="294" r:id="rId17"/>
    <p:sldId id="295" r:id="rId18"/>
    <p:sldId id="266" r:id="rId19"/>
    <p:sldId id="26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6E755-BDB2-4716-8215-8786D8646F5D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95003-FDF9-4870-AB86-AB69A8DA4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17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BC393-E7B8-4891-A0A5-2D5C994F680B}" type="datetimeFigureOut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A8F91-0D10-40DF-A720-498E2E1A6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5F61-EF4B-4632-AEDC-9662F3C053F6}" type="datetimeFigureOut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73A4D-1888-47D2-A334-B1C0D71FF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68831-F340-4756-A6BE-EF9AEBB61581}" type="datetimeFigureOut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2CBA7-7BFA-41CF-8B60-500E3C226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2025E-FF28-47F1-8135-FF6DAF553A9A}" type="datetimeFigureOut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50044-D85B-4DD4-A1D8-108298FDC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A0DE3-4B5A-4B61-84AF-3C605278275E}" type="datetimeFigureOut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72C49-5E3E-478F-9EF7-EC609A12B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1FB54-3AF3-4A6A-87F2-FD48F6A3D89B}" type="datetimeFigureOut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97A86-9CCA-442A-9362-C772304B3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CA1ED-5224-401C-897B-93F04254F1EF}" type="datetimeFigureOut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8D9E1-74D6-4CEB-BA2C-3A4133207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EE5BF-CE58-4E6D-8E0A-4A564CAD2BA1}" type="datetimeFigureOut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E4461-AEAA-4570-B7F5-3C937E216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12DA4-F841-4EA0-AF08-85200BE5579E}" type="datetimeFigureOut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90F42-3167-4A31-B1B8-5ED086901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7771F-F4EA-446C-A14B-980E279540C9}" type="datetimeFigureOut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0E05C-3298-4A83-A746-6378D6B62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FCB99-FC3E-4C9A-A12A-62D27EA82466}" type="datetimeFigureOut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3F8E1-061B-49BA-A196-87470523A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D580B2-059C-4667-8D04-C4CC0F78DB17}" type="datetimeFigureOut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699E07-D7C2-44AB-8BD2-04261DE3E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GB" u="sng" dirty="0">
                <a:latin typeface="Comic Sans MS" pitchFamily="66" charset="0"/>
              </a:rPr>
            </a:br>
            <a:br>
              <a:rPr lang="en-GB" u="sng" dirty="0">
                <a:latin typeface="Comic Sans MS" pitchFamily="66" charset="0"/>
              </a:rPr>
            </a:br>
            <a:endParaRPr lang="en-US" u="sng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34F9F8-51A3-438E-8640-10693F93D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0923"/>
            <a:ext cx="9144000" cy="43961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Comic Sans MS" pitchFamily="66" charset="0"/>
              </a:rPr>
              <a:t>Phase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Review of Phase 3.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Begin read words that contain multiple </a:t>
            </a:r>
            <a:r>
              <a:rPr lang="en-US" dirty="0">
                <a:latin typeface="Comic Sans MS" panose="030F0702030302020204" pitchFamily="66" charset="0"/>
              </a:rPr>
              <a:t>grapheme-phoneme correspondences (GPCs)</a:t>
            </a:r>
            <a:r>
              <a:rPr lang="en-GB" dirty="0">
                <a:latin typeface="Comic Sans MS" panose="030F0702030302020204" pitchFamily="66" charset="0"/>
              </a:rPr>
              <a:t> from Phase 3. </a:t>
            </a:r>
          </a:p>
        </p:txBody>
      </p:sp>
    </p:spTree>
    <p:extLst>
      <p:ext uri="{BB962C8B-B14F-4D97-AF65-F5344CB8AC3E}">
        <p14:creationId xmlns:p14="http://schemas.microsoft.com/office/powerpoint/2010/main" val="2268112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Comic Sans MS" pitchFamily="66" charset="0"/>
              </a:rPr>
              <a:t>Phase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001000" y="5638800"/>
            <a:ext cx="838200" cy="669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01D8E7-FC03-4149-9C33-D8953D04E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196975"/>
            <a:ext cx="3733800" cy="519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73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Comic Sans MS" panose="030F0702030302020204" pitchFamily="66" charset="0"/>
              </a:rPr>
              <a:t>Phase 6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omic Sans MS" panose="030F0702030302020204" pitchFamily="66" charset="0"/>
              </a:rPr>
              <a:t>In Phase 6 Phonics the main aim for children is to develop their fluency as a reader and increase their accuracy when spelling.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They will have already learnt the most often used grapheme-phoneme correspondences (GPCs) in the English language.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Children will be able to sight-read a large number of words. When coming across an unfamiliar word, they have a range of strategies to decode them including their sounding and blending skills.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193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u="sng" dirty="0">
                <a:latin typeface="Comic Sans MS" panose="030F0702030302020204" pitchFamily="66" charset="0"/>
              </a:rPr>
              <a:t>So what does a lesson look like?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At Springfield we follow the-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Review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Teach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Practice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Apply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Model. Here this ensures that lessons are structured and learning is sequential.  </a:t>
            </a:r>
          </a:p>
          <a:p>
            <a:pPr marL="0" indent="0">
              <a:buNone/>
            </a:pP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001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u="sng">
                <a:latin typeface="Comic Sans MS" pitchFamily="66" charset="0"/>
              </a:rPr>
              <a:t>What about Reading </a:t>
            </a:r>
            <a:endParaRPr lang="en-US" u="sng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4121"/>
            <a:ext cx="8229600" cy="452596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300" u="sng" dirty="0">
                <a:latin typeface="Comic Sans MS" panose="030F0702030302020204" pitchFamily="66" charset="0"/>
              </a:rPr>
              <a:t>The recommendation for pupils working at a primary level-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300" dirty="0">
                <a:latin typeface="Comic Sans MS" panose="030F0702030302020204" pitchFamily="66" charset="0"/>
              </a:rPr>
              <a:t>All pupils should have a reading book; either personalised or a reading scheme book.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300" dirty="0">
                <a:latin typeface="Comic Sans MS" panose="030F0702030302020204" pitchFamily="66" charset="0"/>
              </a:rPr>
              <a:t>There should be a daily allocation on timetables for reading.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300" dirty="0">
                <a:latin typeface="Comic Sans MS" panose="030F0702030302020204" pitchFamily="66" charset="0"/>
              </a:rPr>
              <a:t>All pupils should read 2-3 times per week.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300" dirty="0">
                <a:latin typeface="Comic Sans MS" panose="030F0702030302020204" pitchFamily="66" charset="0"/>
              </a:rPr>
              <a:t>All reading books should go home daily.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300" dirty="0">
                <a:latin typeface="Comic Sans MS" panose="030F0702030302020204" pitchFamily="66" charset="0"/>
              </a:rPr>
              <a:t>Reading books need to be match to phonic phase. We say that children should be able to read 90% of the book.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300" dirty="0">
                <a:latin typeface="Comic Sans MS" panose="030F0702030302020204" pitchFamily="66" charset="0"/>
              </a:rPr>
              <a:t>In school we have Bug Club and Oxford Reading Tree. You should find guidance in your packs on matching books to phases. Bug Club should be used in the first instance.   </a:t>
            </a:r>
            <a:endParaRPr lang="en-US" sz="23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1CC87-B0C2-4BB2-8545-BAB180A0C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761A5-50AC-4A33-B308-E6F5C23AE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6AA406-C268-4D1C-B993-E6FF86B5C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3" y="303490"/>
            <a:ext cx="9144000" cy="499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93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11602-C9C4-453A-A59D-75A482DC0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9323A-E243-4066-BECC-2BDA656DC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A1E0E-7113-4949-A597-8DDB10796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" y="381000"/>
            <a:ext cx="9144000" cy="500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71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71408-E1B6-4BED-A8CA-31F683DD2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44838-668C-4A9C-AA15-E1D40438E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0A651F-45A8-488C-9C62-2AC0A31FA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81000"/>
            <a:ext cx="9144000" cy="509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27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u="sng">
                <a:latin typeface="Comic Sans MS" pitchFamily="66" charset="0"/>
              </a:rPr>
              <a:t>Glossary of Terms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 u="sng" dirty="0">
                <a:latin typeface="Comic Sans MS" pitchFamily="66" charset="0"/>
              </a:rPr>
              <a:t>Phoneme:</a:t>
            </a:r>
            <a:r>
              <a:rPr lang="en-GB" sz="2800" dirty="0">
                <a:latin typeface="Comic Sans MS" pitchFamily="66" charset="0"/>
              </a:rPr>
              <a:t> The unit of sound that we hear the letters make in their shortest form. </a:t>
            </a:r>
          </a:p>
          <a:p>
            <a:pPr eaLnBrk="1" hangingPunct="1"/>
            <a:r>
              <a:rPr lang="en-GB" sz="2800" u="sng" dirty="0">
                <a:latin typeface="Comic Sans MS" pitchFamily="66" charset="0"/>
              </a:rPr>
              <a:t>Grapheme:</a:t>
            </a:r>
            <a:r>
              <a:rPr lang="en-GB" sz="2800" dirty="0">
                <a:latin typeface="Comic Sans MS" pitchFamily="66" charset="0"/>
              </a:rPr>
              <a:t> The letter or letters that we see that make a sound in their shortest form. </a:t>
            </a:r>
          </a:p>
          <a:p>
            <a:pPr eaLnBrk="1" hangingPunct="1"/>
            <a:r>
              <a:rPr lang="en-GB" sz="2800" u="sng" dirty="0">
                <a:latin typeface="Comic Sans MS" pitchFamily="66" charset="0"/>
              </a:rPr>
              <a:t>Digraph:</a:t>
            </a:r>
            <a:r>
              <a:rPr lang="en-GB" sz="2800" dirty="0">
                <a:latin typeface="Comic Sans MS" pitchFamily="66" charset="0"/>
              </a:rPr>
              <a:t> Two letters that make one sound. (We like to think of these letters as friends!) These can sit next to each other or be split. </a:t>
            </a:r>
          </a:p>
          <a:p>
            <a:pPr marL="0" indent="0" eaLnBrk="1" hangingPunct="1">
              <a:buNone/>
            </a:pPr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u="sng">
                <a:latin typeface="Comic Sans MS" pitchFamily="66" charset="0"/>
              </a:rPr>
              <a:t>Assessment</a:t>
            </a:r>
            <a:r>
              <a:rPr lang="en-GB">
                <a:latin typeface="Comic Sans MS" pitchFamily="66" charset="0"/>
              </a:rPr>
              <a:t>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Comic Sans MS" pitchFamily="66" charset="0"/>
              </a:rPr>
              <a:t>Your child should be assessed formally half termly for phonics using Bug Club.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u="sng" dirty="0">
                <a:latin typeface="Comic Sans MS" pitchFamily="66" charset="0"/>
              </a:rPr>
              <a:t>Who accesses phonics? </a:t>
            </a:r>
            <a:endParaRPr lang="en-US" u="sng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omic Sans MS" panose="030F0702030302020204" pitchFamily="66" charset="0"/>
              </a:rPr>
              <a:t>Any pupil who has a reading age of below ARE for year 2.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omic Sans MS" panose="030F0702030302020204" pitchFamily="66" charset="0"/>
              </a:rPr>
              <a:t>Those who are beyond Phase 6 (those who can read fluently beyond Age Related Expectations for Y3, can move beyond phonics and work on grammar and spelling patterns.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omic Sans MS" panose="030F0702030302020204" pitchFamily="66" charset="0"/>
              </a:rPr>
              <a:t>Phonics is a </a:t>
            </a:r>
            <a:r>
              <a:rPr lang="en-GB" u="sng" dirty="0">
                <a:latin typeface="Comic Sans MS" panose="030F0702030302020204" pitchFamily="66" charset="0"/>
              </a:rPr>
              <a:t>statutory requirement! </a:t>
            </a:r>
            <a:endParaRPr lang="en-US" u="sng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u="sng" dirty="0">
                <a:latin typeface="Comic Sans MS" pitchFamily="66" charset="0"/>
              </a:rPr>
              <a:t>What?</a:t>
            </a:r>
            <a:r>
              <a:rPr lang="en-GB" dirty="0">
                <a:latin typeface="Comic Sans MS" pitchFamily="66" charset="0"/>
              </a:rPr>
              <a:t>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800" dirty="0">
                <a:latin typeface="Comic Sans MS" pitchFamily="66" charset="0"/>
              </a:rPr>
              <a:t>What are we using? </a:t>
            </a:r>
          </a:p>
          <a:p>
            <a:pPr eaLnBrk="1" hangingPunct="1"/>
            <a:endParaRPr lang="en-GB" sz="2800" dirty="0">
              <a:latin typeface="Comic Sans MS" pitchFamily="66" charset="0"/>
            </a:endParaRPr>
          </a:p>
          <a:p>
            <a:pPr eaLnBrk="1" hangingPunct="1"/>
            <a:r>
              <a:rPr lang="en-GB" sz="2800" dirty="0">
                <a:latin typeface="Comic Sans MS" pitchFamily="66" charset="0"/>
              </a:rPr>
              <a:t>At Springfield we are following the program ‘Bug Club’ a Systematic Synthetic Phonics approach but for some children we use Attention Autism as a method of access. </a:t>
            </a:r>
          </a:p>
          <a:p>
            <a:pPr eaLnBrk="1" hangingPunct="1"/>
            <a:endParaRPr lang="en-GB" sz="2800" dirty="0">
              <a:latin typeface="Comic Sans MS" pitchFamily="66" charset="0"/>
            </a:endParaRPr>
          </a:p>
          <a:p>
            <a:pPr marL="0" indent="0" eaLnBrk="1" hangingPunct="1">
              <a:buNone/>
            </a:pPr>
            <a:endParaRPr lang="en-GB" sz="2800" dirty="0">
              <a:latin typeface="Comic Sans MS" pitchFamily="66" charset="0"/>
            </a:endParaRPr>
          </a:p>
          <a:p>
            <a:pPr eaLnBrk="1" hangingPunct="1"/>
            <a:endParaRPr lang="en-GB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u="sng">
                <a:latin typeface="Comic Sans MS" pitchFamily="66" charset="0"/>
              </a:rPr>
              <a:t>When?</a:t>
            </a:r>
            <a:r>
              <a:rPr lang="en-GB">
                <a:latin typeface="Comic Sans MS" pitchFamily="66" charset="0"/>
              </a:rPr>
              <a:t>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omic Sans MS" pitchFamily="66" charset="0"/>
              </a:rPr>
              <a:t>Phonics should be done daily. </a:t>
            </a:r>
          </a:p>
          <a:p>
            <a:pPr eaLnBrk="1" hangingPunct="1"/>
            <a:r>
              <a:rPr lang="en-GB">
                <a:latin typeface="Comic Sans MS" pitchFamily="66" charset="0"/>
              </a:rPr>
              <a:t>It should last 20-25 minutes </a:t>
            </a: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504CC-BFF9-45B9-9E72-80E8C2CDA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64650-C3D4-4EB7-BE00-58752F35A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E41C6-4D1B-4BFF-AD1B-40A573642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2" y="274638"/>
            <a:ext cx="9144000" cy="444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90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So let’s remind ourselves of the phases………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8" name="Picture 4" descr="Phonics - Tricky Words - Phonics - Tricky Words Phon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2" y="1583740"/>
            <a:ext cx="8635716" cy="450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44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u="sng" dirty="0">
                <a:latin typeface="Comic Sans MS" pitchFamily="66" charset="0"/>
              </a:rPr>
              <a:t>Phase 1 </a:t>
            </a:r>
            <a:endParaRPr lang="en-US" u="sng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omic Sans MS" panose="030F0702030302020204" pitchFamily="66" charset="0"/>
              </a:rPr>
              <a:t>Phase 1 takes on a different format to Phase 2 upwards.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omic Sans MS" panose="030F0702030302020204" pitchFamily="66" charset="0"/>
              </a:rPr>
              <a:t>Phase 1 is about the processing of sounds and the recognition of what they are.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omic Sans MS" panose="030F0702030302020204" pitchFamily="66" charset="0"/>
              </a:rPr>
              <a:t>Check out the Phase 1 information in the framework for letters and sounds.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omic Sans MS" panose="030F0702030302020204" pitchFamily="66" charset="0"/>
              </a:rPr>
              <a:t>At Springfield we use Attention Autism to access Phase 1 into Phase 2. 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Comic Sans MS" pitchFamily="66" charset="0"/>
              </a:rPr>
              <a:t>Phase 2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B06FB7-5793-4A74-A837-7583487F6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417638"/>
            <a:ext cx="3429000" cy="488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39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Comic Sans MS" pitchFamily="66" charset="0"/>
              </a:rPr>
              <a:t>Phase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6E475F-12C5-4652-B4ED-D88878470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219200"/>
            <a:ext cx="3505200" cy="502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78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511</Words>
  <Application>Microsoft Office PowerPoint</Application>
  <PresentationFormat>On-screen Show (4:3)</PresentationFormat>
  <Paragraphs>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Comic Sans MS</vt:lpstr>
      <vt:lpstr>Office Theme</vt:lpstr>
      <vt:lpstr>  </vt:lpstr>
      <vt:lpstr>Who accesses phonics? </vt:lpstr>
      <vt:lpstr>What? </vt:lpstr>
      <vt:lpstr>When? </vt:lpstr>
      <vt:lpstr>PowerPoint Presentation</vt:lpstr>
      <vt:lpstr>So let’s remind ourselves of the phases………</vt:lpstr>
      <vt:lpstr>Phase 1 </vt:lpstr>
      <vt:lpstr>Phase 2 </vt:lpstr>
      <vt:lpstr>Phase 3</vt:lpstr>
      <vt:lpstr>Phase 4</vt:lpstr>
      <vt:lpstr>Phase 5</vt:lpstr>
      <vt:lpstr>Phase 6 </vt:lpstr>
      <vt:lpstr>So what does a lesson look like? </vt:lpstr>
      <vt:lpstr>What about Reading </vt:lpstr>
      <vt:lpstr>PowerPoint Presentation</vt:lpstr>
      <vt:lpstr>PowerPoint Presentation</vt:lpstr>
      <vt:lpstr>PowerPoint Presentation</vt:lpstr>
      <vt:lpstr>Glossary of Terms</vt:lpstr>
      <vt:lpstr>Assessment </vt:lpstr>
    </vt:vector>
  </TitlesOfParts>
  <Company>Staffordshire 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at Springfield  Expectations</dc:title>
  <dc:creator>foxes1</dc:creator>
  <cp:lastModifiedBy>Mrs H. Summers</cp:lastModifiedBy>
  <cp:revision>45</cp:revision>
  <dcterms:created xsi:type="dcterms:W3CDTF">2019-10-09T10:33:05Z</dcterms:created>
  <dcterms:modified xsi:type="dcterms:W3CDTF">2023-11-27T20:21:05Z</dcterms:modified>
</cp:coreProperties>
</file>