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8" r:id="rId5"/>
    <p:sldId id="262" r:id="rId6"/>
    <p:sldId id="261" r:id="rId7"/>
    <p:sldId id="265" r:id="rId8"/>
    <p:sldId id="266" r:id="rId9"/>
    <p:sldId id="267" r:id="rId10"/>
    <p:sldId id="270" r:id="rId1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538A0-DE15-F949-C100-E5D606485A04}" v="46" dt="2023-06-30T09:33:15.711"/>
    <p1510:client id="{3B86FD9B-BF1A-FC3E-C956-F6D63D0ED395}" v="40" dt="2023-06-30T09:18:14.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44" d="100"/>
          <a:sy n="44" d="100"/>
        </p:scale>
        <p:origin x="7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FD9BF7-312E-4FB3-A1CF-E008DB8F15D3}"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18493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D9BF7-312E-4FB3-A1CF-E008DB8F15D3}"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1139608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D9BF7-312E-4FB3-A1CF-E008DB8F15D3}"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928205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D9BF7-312E-4FB3-A1CF-E008DB8F15D3}"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126169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FD9BF7-312E-4FB3-A1CF-E008DB8F15D3}"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4125245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FD9BF7-312E-4FB3-A1CF-E008DB8F15D3}"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219987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FD9BF7-312E-4FB3-A1CF-E008DB8F15D3}" type="datetimeFigureOut">
              <a:rPr lang="en-US" smtClean="0"/>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191827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FD9BF7-312E-4FB3-A1CF-E008DB8F15D3}" type="datetimeFigureOut">
              <a:rPr lang="en-US" smtClean="0"/>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246085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D9BF7-312E-4FB3-A1CF-E008DB8F15D3}" type="datetimeFigureOut">
              <a:rPr lang="en-US" smtClean="0"/>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3514009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FD9BF7-312E-4FB3-A1CF-E008DB8F15D3}"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338250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FD9BF7-312E-4FB3-A1CF-E008DB8F15D3}"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52E12-6BA1-4F82-A7E8-6154359E97AB}" type="slidenum">
              <a:rPr lang="en-US" smtClean="0"/>
              <a:t>‹#›</a:t>
            </a:fld>
            <a:endParaRPr lang="en-US"/>
          </a:p>
        </p:txBody>
      </p:sp>
    </p:spTree>
    <p:extLst>
      <p:ext uri="{BB962C8B-B14F-4D97-AF65-F5344CB8AC3E}">
        <p14:creationId xmlns:p14="http://schemas.microsoft.com/office/powerpoint/2010/main" val="3490765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D9BF7-312E-4FB3-A1CF-E008DB8F15D3}" type="datetimeFigureOut">
              <a:rPr lang="en-US" smtClean="0"/>
              <a:t>6/30/2023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52E12-6BA1-4F82-A7E8-6154359E97AB}" type="slidenum">
              <a:rPr lang="en-US" smtClean="0"/>
              <a:t>‹#›</a:t>
            </a:fld>
            <a:endParaRPr lang="en-US"/>
          </a:p>
        </p:txBody>
      </p:sp>
    </p:spTree>
    <p:extLst>
      <p:ext uri="{BB962C8B-B14F-4D97-AF65-F5344CB8AC3E}">
        <p14:creationId xmlns:p14="http://schemas.microsoft.com/office/powerpoint/2010/main" val="2787611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flipV="1">
            <a:off x="7662041" y="4209393"/>
            <a:ext cx="457200" cy="677917"/>
          </a:xfrm>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89085" y="-512359"/>
            <a:ext cx="3200401" cy="5512765"/>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28078" y="491608"/>
            <a:ext cx="4144386" cy="3469539"/>
          </a:xfrm>
          <a:prstGeom prst="rect">
            <a:avLst/>
          </a:prstGeom>
        </p:spPr>
      </p:pic>
      <p:pic>
        <p:nvPicPr>
          <p:cNvPr id="10" name="Picture 9"/>
          <p:cNvPicPr>
            <a:picLocks noChangeAspect="1"/>
          </p:cNvPicPr>
          <p:nvPr/>
        </p:nvPicPr>
        <p:blipFill>
          <a:blip r:embed="rId4"/>
          <a:stretch>
            <a:fillRect/>
          </a:stretch>
        </p:blipFill>
        <p:spPr>
          <a:xfrm>
            <a:off x="102933" y="16097"/>
            <a:ext cx="3095625" cy="1790700"/>
          </a:xfrm>
          <a:prstGeom prst="rect">
            <a:avLst/>
          </a:prstGeom>
        </p:spPr>
      </p:pic>
      <p:sp>
        <p:nvSpPr>
          <p:cNvPr id="7" name="Oval Callout 6"/>
          <p:cNvSpPr/>
          <p:nvPr/>
        </p:nvSpPr>
        <p:spPr>
          <a:xfrm>
            <a:off x="2732293" y="4228911"/>
            <a:ext cx="3631787" cy="2110634"/>
          </a:xfrm>
          <a:prstGeom prst="wedgeEllipseCallout">
            <a:avLst>
              <a:gd name="adj1" fmla="val -73679"/>
              <a:gd name="adj2" fmla="val 115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032492" y="4434460"/>
            <a:ext cx="3095626" cy="1877437"/>
          </a:xfrm>
          <a:prstGeom prst="rect">
            <a:avLst/>
          </a:prstGeom>
          <a:noFill/>
        </p:spPr>
        <p:txBody>
          <a:bodyPr wrap="square" rtlCol="0">
            <a:spAutoFit/>
          </a:bodyPr>
          <a:lstStyle/>
          <a:p>
            <a:pPr algn="ctr"/>
            <a:r>
              <a:rPr lang="en-GB" sz="1600" b="1" dirty="0">
                <a:latin typeface="Comic Sans MS" panose="030F0702030302020204" pitchFamily="66" charset="0"/>
              </a:rPr>
              <a:t>Welcome to Springfield School! </a:t>
            </a:r>
          </a:p>
          <a:p>
            <a:pPr algn="ctr"/>
            <a:r>
              <a:rPr lang="en-GB" sz="1600" b="1" dirty="0">
                <a:latin typeface="Comic Sans MS" panose="030F0702030302020204" pitchFamily="66" charset="0"/>
              </a:rPr>
              <a:t>I am Helen- Blackbirds Class Teacher and also the Deputy Headteacher so I will be in class Tuesday, Wednesday and Thursday</a:t>
            </a:r>
            <a:r>
              <a:rPr lang="en-GB" sz="2000" b="1" dirty="0">
                <a:latin typeface="Comic Sans MS" panose="030F0702030302020204" pitchFamily="66" charset="0"/>
              </a:rPr>
              <a:t>.  </a:t>
            </a:r>
            <a:endParaRPr lang="en-US" sz="2000" b="1" dirty="0">
              <a:latin typeface="Comic Sans MS" panose="030F0702030302020204" pitchFamily="66" charset="0"/>
            </a:endParaRPr>
          </a:p>
        </p:txBody>
      </p:sp>
      <p:pic>
        <p:nvPicPr>
          <p:cNvPr id="1026" name="Picture 2" descr="Image preview">
            <a:extLst>
              <a:ext uri="{FF2B5EF4-FFF2-40B4-BE49-F238E27FC236}">
                <a16:creationId xmlns:a16="http://schemas.microsoft.com/office/drawing/2014/main" id="{DA93CC1C-8F57-4E8C-8096-8CD57D1F5D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933" y="3844224"/>
            <a:ext cx="2162006" cy="2880008"/>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CDAD8ED4-30A8-479C-AD56-4949C704620A}"/>
              </a:ext>
            </a:extLst>
          </p:cNvPr>
          <p:cNvSpPr/>
          <p:nvPr/>
        </p:nvSpPr>
        <p:spPr>
          <a:xfrm flipH="1">
            <a:off x="6831433" y="4561835"/>
            <a:ext cx="2791960" cy="1945420"/>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524BEA46-9589-4C84-9851-36D656FBA15C}"/>
              </a:ext>
            </a:extLst>
          </p:cNvPr>
          <p:cNvSpPr txBox="1"/>
          <p:nvPr/>
        </p:nvSpPr>
        <p:spPr>
          <a:xfrm>
            <a:off x="7190913" y="5031165"/>
            <a:ext cx="2432480" cy="1077218"/>
          </a:xfrm>
          <a:prstGeom prst="rect">
            <a:avLst/>
          </a:prstGeom>
          <a:noFill/>
        </p:spPr>
        <p:txBody>
          <a:bodyPr wrap="square" rtlCol="0">
            <a:spAutoFit/>
          </a:bodyPr>
          <a:lstStyle/>
          <a:p>
            <a:pPr algn="ctr"/>
            <a:r>
              <a:rPr lang="en-GB" sz="1600" b="1" dirty="0">
                <a:latin typeface="Comic Sans MS" panose="030F0702030302020204" pitchFamily="66" charset="0"/>
              </a:rPr>
              <a:t>I am Louise, I will be teaching in Blackbirds Class Monday and Friday. </a:t>
            </a:r>
          </a:p>
        </p:txBody>
      </p:sp>
      <p:sp>
        <p:nvSpPr>
          <p:cNvPr id="12" name="TextBox 11">
            <a:extLst>
              <a:ext uri="{FF2B5EF4-FFF2-40B4-BE49-F238E27FC236}">
                <a16:creationId xmlns:a16="http://schemas.microsoft.com/office/drawing/2014/main" id="{4CFD84E8-E413-42A2-BE6F-A23E6EFC3C35}"/>
              </a:ext>
            </a:extLst>
          </p:cNvPr>
          <p:cNvSpPr txBox="1"/>
          <p:nvPr/>
        </p:nvSpPr>
        <p:spPr>
          <a:xfrm>
            <a:off x="10526017" y="3698345"/>
            <a:ext cx="1059280" cy="369332"/>
          </a:xfrm>
          <a:prstGeom prst="rect">
            <a:avLst/>
          </a:prstGeom>
          <a:noFill/>
        </p:spPr>
        <p:txBody>
          <a:bodyPr wrap="square" rtlCol="0">
            <a:spAutoFit/>
          </a:bodyPr>
          <a:lstStyle/>
          <a:p>
            <a:r>
              <a:rPr lang="en-GB" dirty="0"/>
              <a:t> </a:t>
            </a:r>
          </a:p>
        </p:txBody>
      </p:sp>
      <p:pic>
        <p:nvPicPr>
          <p:cNvPr id="1028" name="Picture 4" descr="Info panel picture">
            <a:extLst>
              <a:ext uri="{FF2B5EF4-FFF2-40B4-BE49-F238E27FC236}">
                <a16:creationId xmlns:a16="http://schemas.microsoft.com/office/drawing/2014/main" id="{D0167759-28B0-471D-AD82-8BB8418E6D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587" y="4067677"/>
            <a:ext cx="2432480" cy="243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224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 information…</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67558" y="1371599"/>
            <a:ext cx="10786242" cy="536027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3541" y="1371599"/>
            <a:ext cx="10786242" cy="5934125"/>
          </a:xfrm>
          <a:prstGeom prst="rect">
            <a:avLst/>
          </a:prstGeom>
          <a:noFill/>
        </p:spPr>
        <p:txBody>
          <a:bodyPr wrap="square" lIns="91440" tIns="45720" rIns="91440" bIns="45720" rtlCol="0" anchor="t">
            <a:spAutoFit/>
          </a:bodyPr>
          <a:lstStyle/>
          <a:p>
            <a:pPr marL="285750" indent="-285750">
              <a:lnSpc>
                <a:spcPct val="150000"/>
              </a:lnSpc>
              <a:buFont typeface="Wingdings" panose="05000000000000000000" pitchFamily="2" charset="2"/>
              <a:buChar char="ü"/>
            </a:pPr>
            <a:r>
              <a:rPr lang="en-GB" sz="1700" dirty="0">
                <a:latin typeface="Comic Sans MS" panose="030F0702030302020204" pitchFamily="66" charset="0"/>
              </a:rPr>
              <a:t>A spare change of clothes is a good idea to keep in school, as well as sending in sun cream on hot days, and a warm-waterproof coat during the winter.</a:t>
            </a:r>
          </a:p>
          <a:p>
            <a:pPr marL="285750" indent="-285750">
              <a:lnSpc>
                <a:spcPct val="150000"/>
              </a:lnSpc>
              <a:buFont typeface="Wingdings" panose="05000000000000000000" pitchFamily="2" charset="2"/>
              <a:buChar char="ü"/>
            </a:pPr>
            <a:r>
              <a:rPr lang="en-GB" sz="1700" dirty="0">
                <a:latin typeface="Comic Sans MS" panose="030F0702030302020204" pitchFamily="66" charset="0"/>
              </a:rPr>
              <a:t>We make the most of being outside in all weather and we also have Forest School sessions too, so please send in wellies that we can keep in school for your child.</a:t>
            </a:r>
          </a:p>
          <a:p>
            <a:pPr marL="285750" indent="-285750">
              <a:lnSpc>
                <a:spcPct val="150000"/>
              </a:lnSpc>
              <a:buFont typeface="Wingdings" panose="05000000000000000000" pitchFamily="2" charset="2"/>
              <a:buChar char="ü"/>
            </a:pPr>
            <a:r>
              <a:rPr lang="en-GB" sz="1700" dirty="0">
                <a:latin typeface="Comic Sans MS"/>
              </a:rPr>
              <a:t>Reading books will be sent home each day and changed weekly. It is really important that children read daily at home. </a:t>
            </a:r>
            <a:endParaRPr lang="en-GB" sz="1700" dirty="0">
              <a:latin typeface="Comic Sans MS" panose="030F0702030302020204" pitchFamily="66" charset="0"/>
            </a:endParaRPr>
          </a:p>
          <a:p>
            <a:pPr marL="285750" indent="-285750">
              <a:lnSpc>
                <a:spcPct val="150000"/>
              </a:lnSpc>
              <a:buFont typeface="Wingdings" panose="05000000000000000000" pitchFamily="2" charset="2"/>
              <a:buChar char="ü"/>
            </a:pPr>
            <a:r>
              <a:rPr lang="en-GB" sz="1700" dirty="0">
                <a:latin typeface="Comic Sans MS" panose="030F0702030302020204" pitchFamily="66" charset="0"/>
              </a:rPr>
              <a:t>Blackbirds have a class page that you will find on the website. All planning and information is located on this page. </a:t>
            </a:r>
          </a:p>
          <a:p>
            <a:pPr marL="285750" indent="-285750">
              <a:lnSpc>
                <a:spcPct val="150000"/>
              </a:lnSpc>
              <a:buFont typeface="Wingdings" panose="05000000000000000000" pitchFamily="2" charset="2"/>
              <a:buChar char="ü"/>
            </a:pPr>
            <a:r>
              <a:rPr lang="en-GB" sz="1700" dirty="0">
                <a:latin typeface="Comic Sans MS" panose="030F0702030302020204" pitchFamily="66" charset="0"/>
              </a:rPr>
              <a:t>Homework will be set on a termly basis, this is also located on the class page. </a:t>
            </a:r>
          </a:p>
          <a:p>
            <a:pPr marL="285750" indent="-285750">
              <a:lnSpc>
                <a:spcPct val="150000"/>
              </a:lnSpc>
              <a:buFont typeface="Wingdings" panose="05000000000000000000" pitchFamily="2" charset="2"/>
              <a:buChar char="ü"/>
            </a:pPr>
            <a:r>
              <a:rPr lang="en-GB" sz="1700" dirty="0">
                <a:latin typeface="Comic Sans MS" panose="030F0702030302020204" pitchFamily="66" charset="0"/>
              </a:rPr>
              <a:t>The school day starts at 8.55am and finishes at 3.15pm. If your child is accessing transport, please be assured that a member of staff will collect them and walk them safely into school.</a:t>
            </a:r>
          </a:p>
          <a:p>
            <a:pPr>
              <a:lnSpc>
                <a:spcPct val="150000"/>
              </a:lnSpc>
            </a:pPr>
            <a:r>
              <a:rPr lang="en-GB" sz="1700" dirty="0">
                <a:latin typeface="Comic Sans MS" panose="030F0702030302020204" pitchFamily="66" charset="0"/>
              </a:rPr>
              <a:t>If you have any questions at all, please email us at </a:t>
            </a:r>
            <a:r>
              <a:rPr lang="en-GB" sz="1700" b="1" u="sng" dirty="0">
                <a:latin typeface="Comic Sans MS" panose="030F0702030302020204" pitchFamily="66" charset="0"/>
              </a:rPr>
              <a:t>blackbirds@springfield.staffs.sch.uk</a:t>
            </a:r>
            <a:r>
              <a:rPr lang="en-GB" sz="1700" u="sng" dirty="0">
                <a:latin typeface="Comic Sans MS" panose="030F0702030302020204" pitchFamily="66" charset="0"/>
              </a:rPr>
              <a:t> </a:t>
            </a:r>
            <a:r>
              <a:rPr lang="en-GB" sz="1700" dirty="0">
                <a:latin typeface="Comic Sans MS" panose="030F0702030302020204" pitchFamily="66" charset="0"/>
              </a:rPr>
              <a:t>(Helen and Louise) or contact the office - </a:t>
            </a:r>
            <a:r>
              <a:rPr lang="en-GB" sz="1700" b="1"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01538 383558</a:t>
            </a:r>
            <a:r>
              <a:rPr lang="en-GB" sz="17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a:t>
            </a:r>
            <a:endParaRPr lang="en-GB" sz="1700" dirty="0">
              <a:solidFill>
                <a:srgbClr val="000000"/>
              </a:solidFill>
              <a:latin typeface="Comic Sans MS" panose="030F0702030302020204" pitchFamily="66" charset="0"/>
              <a:ea typeface="Calibri" panose="020F0502020204030204" pitchFamily="34" charset="0"/>
              <a:cs typeface="Calibri" panose="020F0502020204030204" pitchFamily="34" charset="0"/>
            </a:endParaRPr>
          </a:p>
          <a:p>
            <a:pPr>
              <a:lnSpc>
                <a:spcPct val="150000"/>
              </a:lnSpc>
            </a:pPr>
            <a:endParaRPr lang="en-GB" sz="1700" dirty="0">
              <a:latin typeface="Comic Sans MS" panose="030F0702030302020204" pitchFamily="66" charset="0"/>
            </a:endParaRPr>
          </a:p>
          <a:p>
            <a:pPr algn="ctr">
              <a:lnSpc>
                <a:spcPct val="150000"/>
              </a:lnSpc>
            </a:pPr>
            <a:r>
              <a:rPr lang="en-GB" sz="1700" b="1" dirty="0">
                <a:latin typeface="Comic Sans MS"/>
              </a:rPr>
              <a:t>Thank you! We are looking forward to our new Blackbirds class in September! </a:t>
            </a:r>
            <a:r>
              <a:rPr lang="en-GB" sz="1700" b="1" dirty="0">
                <a:latin typeface="Comic Sans MS"/>
                <a:sym typeface="Wingdings" panose="05000000000000000000" pitchFamily="2" charset="2"/>
              </a:rPr>
              <a:t> </a:t>
            </a:r>
            <a:endParaRPr lang="en-GB" sz="1700" b="1" dirty="0">
              <a:latin typeface="Comic Sans MS" panose="030F0702030302020204" pitchFamily="66" charset="0"/>
            </a:endParaRPr>
          </a:p>
        </p:txBody>
      </p:sp>
    </p:spTree>
    <p:extLst>
      <p:ext uri="{BB962C8B-B14F-4D97-AF65-F5344CB8AC3E}">
        <p14:creationId xmlns:p14="http://schemas.microsoft.com/office/powerpoint/2010/main" val="3217317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74203" y="862693"/>
            <a:ext cx="5035059" cy="3902417"/>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50479" y="853468"/>
            <a:ext cx="5016608" cy="3902417"/>
          </a:xfrm>
          <a:prstGeom prst="rect">
            <a:avLst/>
          </a:prstGeom>
        </p:spPr>
      </p:pic>
      <p:sp>
        <p:nvSpPr>
          <p:cNvPr id="9" name="Rectangle 8"/>
          <p:cNvSpPr/>
          <p:nvPr/>
        </p:nvSpPr>
        <p:spPr>
          <a:xfrm>
            <a:off x="441434" y="5517931"/>
            <a:ext cx="10318986" cy="9616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7069" y="5675613"/>
            <a:ext cx="10263351" cy="646331"/>
          </a:xfrm>
          <a:prstGeom prst="rect">
            <a:avLst/>
          </a:prstGeom>
          <a:noFill/>
        </p:spPr>
        <p:txBody>
          <a:bodyPr wrap="square" rtlCol="0">
            <a:spAutoFit/>
          </a:bodyPr>
          <a:lstStyle/>
          <a:p>
            <a:pPr algn="ctr"/>
            <a:r>
              <a:rPr lang="en-GB" dirty="0">
                <a:latin typeface="Comic Sans MS" panose="030F0702030302020204" pitchFamily="66" charset="0"/>
              </a:rPr>
              <a:t>Here is our main reception and the hall. We have our PE sessions in the hall one day per week unless the weather is sunny, then we use our MUGA.</a:t>
            </a:r>
            <a:endParaRPr lang="en-US" dirty="0">
              <a:latin typeface="Comic Sans MS" panose="030F0702030302020204" pitchFamily="66" charset="0"/>
            </a:endParaRPr>
          </a:p>
        </p:txBody>
      </p:sp>
      <p:pic>
        <p:nvPicPr>
          <p:cNvPr id="11" name="Picture 10"/>
          <p:cNvPicPr>
            <a:picLocks noChangeAspect="1"/>
          </p:cNvPicPr>
          <p:nvPr/>
        </p:nvPicPr>
        <p:blipFill>
          <a:blip r:embed="rId4"/>
          <a:stretch>
            <a:fillRect/>
          </a:stretch>
        </p:blipFill>
        <p:spPr>
          <a:xfrm>
            <a:off x="8942005" y="3638865"/>
            <a:ext cx="3105150" cy="1800225"/>
          </a:xfrm>
          <a:prstGeom prst="rect">
            <a:avLst/>
          </a:prstGeom>
        </p:spPr>
      </p:pic>
    </p:spTree>
    <p:extLst>
      <p:ext uri="{BB962C8B-B14F-4D97-AF65-F5344CB8AC3E}">
        <p14:creationId xmlns:p14="http://schemas.microsoft.com/office/powerpoint/2010/main" val="4061641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1434" y="5517931"/>
            <a:ext cx="10318986" cy="9616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7069" y="5675613"/>
            <a:ext cx="10263351" cy="369332"/>
          </a:xfrm>
          <a:prstGeom prst="rect">
            <a:avLst/>
          </a:prstGeom>
          <a:noFill/>
        </p:spPr>
        <p:txBody>
          <a:bodyPr wrap="square" rtlCol="0">
            <a:spAutoFit/>
          </a:bodyPr>
          <a:lstStyle/>
          <a:p>
            <a:pPr algn="ctr"/>
            <a:r>
              <a:rPr lang="en-GB" dirty="0">
                <a:latin typeface="Comic Sans MS" panose="030F0702030302020204" pitchFamily="66" charset="0"/>
              </a:rPr>
              <a:t>This is Blackbirds’ classroom. </a:t>
            </a:r>
            <a:endParaRPr lang="en-US" dirty="0">
              <a:latin typeface="Comic Sans MS" panose="030F0702030302020204" pitchFamily="66" charset="0"/>
            </a:endParaRPr>
          </a:p>
        </p:txBody>
      </p:sp>
      <p:pic>
        <p:nvPicPr>
          <p:cNvPr id="3" name="Picture 3">
            <a:extLst>
              <a:ext uri="{FF2B5EF4-FFF2-40B4-BE49-F238E27FC236}">
                <a16:creationId xmlns:a16="http://schemas.microsoft.com/office/drawing/2014/main" id="{5A37DD05-7F2F-8E07-AE84-24F5BCE105CE}"/>
              </a:ext>
            </a:extLst>
          </p:cNvPr>
          <p:cNvPicPr>
            <a:picLocks noChangeAspect="1"/>
          </p:cNvPicPr>
          <p:nvPr/>
        </p:nvPicPr>
        <p:blipFill>
          <a:blip r:embed="rId2"/>
          <a:stretch>
            <a:fillRect/>
          </a:stretch>
        </p:blipFill>
        <p:spPr>
          <a:xfrm>
            <a:off x="497457" y="675018"/>
            <a:ext cx="5172973" cy="3883324"/>
          </a:xfrm>
          <a:prstGeom prst="rect">
            <a:avLst/>
          </a:prstGeom>
        </p:spPr>
      </p:pic>
      <p:pic>
        <p:nvPicPr>
          <p:cNvPr id="4" name="Picture 4">
            <a:extLst>
              <a:ext uri="{FF2B5EF4-FFF2-40B4-BE49-F238E27FC236}">
                <a16:creationId xmlns:a16="http://schemas.microsoft.com/office/drawing/2014/main" id="{D72A9E9C-D93D-0F2F-2D56-7227B7761159}"/>
              </a:ext>
            </a:extLst>
          </p:cNvPr>
          <p:cNvPicPr>
            <a:picLocks noChangeAspect="1"/>
          </p:cNvPicPr>
          <p:nvPr/>
        </p:nvPicPr>
        <p:blipFill>
          <a:blip r:embed="rId3"/>
          <a:stretch>
            <a:fillRect/>
          </a:stretch>
        </p:blipFill>
        <p:spPr>
          <a:xfrm>
            <a:off x="6205268" y="675017"/>
            <a:ext cx="5230482" cy="3955211"/>
          </a:xfrm>
          <a:prstGeom prst="rect">
            <a:avLst/>
          </a:prstGeom>
        </p:spPr>
      </p:pic>
      <p:pic>
        <p:nvPicPr>
          <p:cNvPr id="5" name="Picture 5" descr="A picture containing bird, text&#10;&#10;Description automatically generated">
            <a:extLst>
              <a:ext uri="{FF2B5EF4-FFF2-40B4-BE49-F238E27FC236}">
                <a16:creationId xmlns:a16="http://schemas.microsoft.com/office/drawing/2014/main" id="{6710EE75-EB9C-6A11-84F4-04107A2C7660}"/>
              </a:ext>
            </a:extLst>
          </p:cNvPr>
          <p:cNvPicPr>
            <a:picLocks noChangeAspect="1"/>
          </p:cNvPicPr>
          <p:nvPr/>
        </p:nvPicPr>
        <p:blipFill rotWithShape="1">
          <a:blip r:embed="rId4"/>
          <a:srcRect t="6000" r="523" b="13000"/>
          <a:stretch/>
        </p:blipFill>
        <p:spPr>
          <a:xfrm>
            <a:off x="4436853" y="4122909"/>
            <a:ext cx="3045141" cy="1287815"/>
          </a:xfrm>
          <a:prstGeom prst="rect">
            <a:avLst/>
          </a:prstGeom>
        </p:spPr>
      </p:pic>
    </p:spTree>
    <p:extLst>
      <p:ext uri="{BB962C8B-B14F-4D97-AF65-F5344CB8AC3E}">
        <p14:creationId xmlns:p14="http://schemas.microsoft.com/office/powerpoint/2010/main" val="1146806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1434" y="5517931"/>
            <a:ext cx="10318986" cy="9616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7069" y="5675613"/>
            <a:ext cx="10263351" cy="369332"/>
          </a:xfrm>
          <a:prstGeom prst="rect">
            <a:avLst/>
          </a:prstGeom>
          <a:noFill/>
        </p:spPr>
        <p:txBody>
          <a:bodyPr wrap="square" rtlCol="0">
            <a:spAutoFit/>
          </a:bodyPr>
          <a:lstStyle/>
          <a:p>
            <a:pPr algn="ctr"/>
            <a:r>
              <a:rPr lang="en-GB" dirty="0">
                <a:latin typeface="Comic Sans MS" panose="030F0702030302020204" pitchFamily="66" charset="0"/>
              </a:rPr>
              <a:t>Here are some of our areas in our continuous provision. </a:t>
            </a:r>
            <a:endParaRPr lang="en-US" dirty="0">
              <a:latin typeface="Comic Sans MS" panose="030F0702030302020204" pitchFamily="66" charset="0"/>
            </a:endParaRPr>
          </a:p>
        </p:txBody>
      </p:sp>
      <p:pic>
        <p:nvPicPr>
          <p:cNvPr id="2" name="Picture 2">
            <a:extLst>
              <a:ext uri="{FF2B5EF4-FFF2-40B4-BE49-F238E27FC236}">
                <a16:creationId xmlns:a16="http://schemas.microsoft.com/office/drawing/2014/main" id="{8D04837C-2B1D-C367-3BBC-3E8123810D84}"/>
              </a:ext>
            </a:extLst>
          </p:cNvPr>
          <p:cNvPicPr>
            <a:picLocks noChangeAspect="1"/>
          </p:cNvPicPr>
          <p:nvPr/>
        </p:nvPicPr>
        <p:blipFill rotWithShape="1">
          <a:blip r:embed="rId2"/>
          <a:srcRect r="523" b="10417"/>
          <a:stretch/>
        </p:blipFill>
        <p:spPr>
          <a:xfrm>
            <a:off x="382438" y="603130"/>
            <a:ext cx="3505217" cy="2360673"/>
          </a:xfrm>
          <a:prstGeom prst="rect">
            <a:avLst/>
          </a:prstGeom>
        </p:spPr>
      </p:pic>
      <p:pic>
        <p:nvPicPr>
          <p:cNvPr id="3" name="Picture 3">
            <a:extLst>
              <a:ext uri="{FF2B5EF4-FFF2-40B4-BE49-F238E27FC236}">
                <a16:creationId xmlns:a16="http://schemas.microsoft.com/office/drawing/2014/main" id="{9B352EFD-3FC5-3598-3CD3-109EFDA9B1FF}"/>
              </a:ext>
            </a:extLst>
          </p:cNvPr>
          <p:cNvPicPr>
            <a:picLocks noChangeAspect="1"/>
          </p:cNvPicPr>
          <p:nvPr/>
        </p:nvPicPr>
        <p:blipFill rotWithShape="1">
          <a:blip r:embed="rId3"/>
          <a:srcRect r="523" b="16667"/>
          <a:stretch/>
        </p:blipFill>
        <p:spPr>
          <a:xfrm>
            <a:off x="7197305" y="603130"/>
            <a:ext cx="4051556" cy="2548388"/>
          </a:xfrm>
          <a:prstGeom prst="rect">
            <a:avLst/>
          </a:prstGeom>
        </p:spPr>
      </p:pic>
      <p:pic>
        <p:nvPicPr>
          <p:cNvPr id="4" name="Picture 4">
            <a:extLst>
              <a:ext uri="{FF2B5EF4-FFF2-40B4-BE49-F238E27FC236}">
                <a16:creationId xmlns:a16="http://schemas.microsoft.com/office/drawing/2014/main" id="{62C02A17-FDE6-8F00-2FEF-28517038B5A0}"/>
              </a:ext>
            </a:extLst>
          </p:cNvPr>
          <p:cNvPicPr>
            <a:picLocks noChangeAspect="1"/>
          </p:cNvPicPr>
          <p:nvPr/>
        </p:nvPicPr>
        <p:blipFill>
          <a:blip r:embed="rId4"/>
          <a:stretch>
            <a:fillRect/>
          </a:stretch>
        </p:blipFill>
        <p:spPr>
          <a:xfrm>
            <a:off x="3430438" y="2385923"/>
            <a:ext cx="4051539" cy="3035060"/>
          </a:xfrm>
          <a:prstGeom prst="rect">
            <a:avLst/>
          </a:prstGeom>
        </p:spPr>
      </p:pic>
    </p:spTree>
    <p:extLst>
      <p:ext uri="{BB962C8B-B14F-4D97-AF65-F5344CB8AC3E}">
        <p14:creationId xmlns:p14="http://schemas.microsoft.com/office/powerpoint/2010/main" val="4092754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20284" y="1113214"/>
            <a:ext cx="5273512" cy="395513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57822" y="1093135"/>
            <a:ext cx="5273513" cy="3955135"/>
          </a:xfrm>
          <a:prstGeom prst="rect">
            <a:avLst/>
          </a:prstGeom>
        </p:spPr>
      </p:pic>
      <p:sp>
        <p:nvSpPr>
          <p:cNvPr id="6" name="Rectangle 5"/>
          <p:cNvSpPr/>
          <p:nvPr/>
        </p:nvSpPr>
        <p:spPr>
          <a:xfrm>
            <a:off x="441434" y="5517931"/>
            <a:ext cx="10318986" cy="9616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7069" y="5675613"/>
            <a:ext cx="10263351" cy="369332"/>
          </a:xfrm>
          <a:prstGeom prst="rect">
            <a:avLst/>
          </a:prstGeom>
          <a:noFill/>
        </p:spPr>
        <p:txBody>
          <a:bodyPr wrap="square" rtlCol="0">
            <a:spAutoFit/>
          </a:bodyPr>
          <a:lstStyle/>
          <a:p>
            <a:pPr algn="ctr"/>
            <a:r>
              <a:rPr lang="en-GB" dirty="0">
                <a:latin typeface="Comic Sans MS" panose="030F0702030302020204" pitchFamily="66" charset="0"/>
              </a:rPr>
              <a:t>We have an amazing sensory room which we sometimes use!</a:t>
            </a:r>
            <a:endParaRPr lang="en-US" dirty="0">
              <a:latin typeface="Comic Sans MS" panose="030F0702030302020204" pitchFamily="66" charset="0"/>
            </a:endParaRPr>
          </a:p>
        </p:txBody>
      </p:sp>
      <p:pic>
        <p:nvPicPr>
          <p:cNvPr id="8" name="Picture 7"/>
          <p:cNvPicPr>
            <a:picLocks noChangeAspect="1"/>
          </p:cNvPicPr>
          <p:nvPr/>
        </p:nvPicPr>
        <p:blipFill>
          <a:blip r:embed="rId4"/>
          <a:stretch>
            <a:fillRect/>
          </a:stretch>
        </p:blipFill>
        <p:spPr>
          <a:xfrm>
            <a:off x="8915729" y="3657915"/>
            <a:ext cx="3105150" cy="1781175"/>
          </a:xfrm>
          <a:prstGeom prst="rect">
            <a:avLst/>
          </a:prstGeom>
        </p:spPr>
      </p:pic>
    </p:spTree>
    <p:extLst>
      <p:ext uri="{BB962C8B-B14F-4D97-AF65-F5344CB8AC3E}">
        <p14:creationId xmlns:p14="http://schemas.microsoft.com/office/powerpoint/2010/main" val="400982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layground, outdoor, floor, ground&#10;&#10;Description automatically generated">
            <a:extLst>
              <a:ext uri="{FF2B5EF4-FFF2-40B4-BE49-F238E27FC236}">
                <a16:creationId xmlns:a16="http://schemas.microsoft.com/office/drawing/2014/main" id="{FC5049CB-BB1E-DD2C-1754-239CF9EC1D6B}"/>
              </a:ext>
            </a:extLst>
          </p:cNvPr>
          <p:cNvPicPr>
            <a:picLocks noChangeAspect="1"/>
          </p:cNvPicPr>
          <p:nvPr/>
        </p:nvPicPr>
        <p:blipFill rotWithShape="1">
          <a:blip r:embed="rId2"/>
          <a:srcRect l="11518" r="14136" b="24908"/>
          <a:stretch/>
        </p:blipFill>
        <p:spPr>
          <a:xfrm>
            <a:off x="5730815" y="861923"/>
            <a:ext cx="5029939" cy="3816560"/>
          </a:xfrm>
          <a:prstGeom prst="rect">
            <a:avLst/>
          </a:prstGeom>
        </p:spPr>
      </p:pic>
      <p:sp>
        <p:nvSpPr>
          <p:cNvPr id="6" name="Rectangle 5"/>
          <p:cNvSpPr/>
          <p:nvPr/>
        </p:nvSpPr>
        <p:spPr>
          <a:xfrm>
            <a:off x="441434" y="5517931"/>
            <a:ext cx="10318986" cy="9616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7069" y="5675613"/>
            <a:ext cx="10263351" cy="646331"/>
          </a:xfrm>
          <a:prstGeom prst="rect">
            <a:avLst/>
          </a:prstGeom>
          <a:noFill/>
        </p:spPr>
        <p:txBody>
          <a:bodyPr wrap="square" rtlCol="0">
            <a:spAutoFit/>
          </a:bodyPr>
          <a:lstStyle/>
          <a:p>
            <a:pPr algn="ctr"/>
            <a:r>
              <a:rPr lang="en-GB" dirty="0">
                <a:latin typeface="Comic Sans MS" panose="030F0702030302020204" pitchFamily="66" charset="0"/>
              </a:rPr>
              <a:t>We have our own playground area which we share with Foxes Class. We also have access to the MUGA, the swing, the forest school area and the sensory garden.</a:t>
            </a:r>
            <a:endParaRPr lang="en-US" dirty="0">
              <a:latin typeface="Comic Sans MS" panose="030F0702030302020204" pitchFamily="66" charset="0"/>
            </a:endParaRPr>
          </a:p>
        </p:txBody>
      </p:sp>
      <p:pic>
        <p:nvPicPr>
          <p:cNvPr id="8" name="Picture 7"/>
          <p:cNvPicPr>
            <a:picLocks noChangeAspect="1"/>
          </p:cNvPicPr>
          <p:nvPr/>
        </p:nvPicPr>
        <p:blipFill>
          <a:blip r:embed="rId3"/>
          <a:stretch>
            <a:fillRect/>
          </a:stretch>
        </p:blipFill>
        <p:spPr>
          <a:xfrm>
            <a:off x="8967010" y="3657915"/>
            <a:ext cx="3095625" cy="1781175"/>
          </a:xfrm>
          <a:prstGeom prst="rect">
            <a:avLst/>
          </a:prstGeom>
        </p:spPr>
      </p:pic>
      <p:pic>
        <p:nvPicPr>
          <p:cNvPr id="3" name="Picture 3" descr="A picture containing playground, outdoor, outdoor play equipment, public space&#10;&#10;Description automatically generated">
            <a:extLst>
              <a:ext uri="{FF2B5EF4-FFF2-40B4-BE49-F238E27FC236}">
                <a16:creationId xmlns:a16="http://schemas.microsoft.com/office/drawing/2014/main" id="{5E481478-6E24-DB76-CDAC-AC089794383A}"/>
              </a:ext>
            </a:extLst>
          </p:cNvPr>
          <p:cNvPicPr>
            <a:picLocks noChangeAspect="1"/>
          </p:cNvPicPr>
          <p:nvPr/>
        </p:nvPicPr>
        <p:blipFill rotWithShape="1">
          <a:blip r:embed="rId4"/>
          <a:srcRect l="11917" r="259" b="15464"/>
          <a:stretch/>
        </p:blipFill>
        <p:spPr>
          <a:xfrm>
            <a:off x="497457" y="286829"/>
            <a:ext cx="4871408" cy="3525892"/>
          </a:xfrm>
          <a:prstGeom prst="rect">
            <a:avLst/>
          </a:prstGeom>
        </p:spPr>
      </p:pic>
    </p:spTree>
    <p:extLst>
      <p:ext uri="{BB962C8B-B14F-4D97-AF65-F5344CB8AC3E}">
        <p14:creationId xmlns:p14="http://schemas.microsoft.com/office/powerpoint/2010/main" val="257424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Meet the staff…</a:t>
            </a:r>
            <a:endParaRPr lang="en-US" dirty="0"/>
          </a:p>
        </p:txBody>
      </p:sp>
      <p:sp>
        <p:nvSpPr>
          <p:cNvPr id="5" name="Rectangle 4"/>
          <p:cNvSpPr/>
          <p:nvPr/>
        </p:nvSpPr>
        <p:spPr>
          <a:xfrm>
            <a:off x="567558" y="1545021"/>
            <a:ext cx="10786242" cy="259004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80717" y="1353336"/>
            <a:ext cx="10263351" cy="2227726"/>
          </a:xfrm>
          <a:prstGeom prst="rect">
            <a:avLst/>
          </a:prstGeom>
          <a:noFill/>
        </p:spPr>
        <p:txBody>
          <a:bodyPr wrap="square" rtlCol="0">
            <a:spAutoFit/>
          </a:bodyPr>
          <a:lstStyle/>
          <a:p>
            <a:pPr algn="ctr">
              <a:lnSpc>
                <a:spcPct val="200000"/>
              </a:lnSpc>
            </a:pPr>
            <a:endParaRPr lang="en-GB" dirty="0">
              <a:latin typeface="Comic Sans MS" panose="030F0702030302020204" pitchFamily="66" charset="0"/>
            </a:endParaRPr>
          </a:p>
          <a:p>
            <a:pPr algn="ctr">
              <a:lnSpc>
                <a:spcPct val="200000"/>
              </a:lnSpc>
            </a:pPr>
            <a:r>
              <a:rPr lang="en-GB" dirty="0">
                <a:latin typeface="Comic Sans MS" panose="030F0702030302020204" pitchFamily="66" charset="0"/>
              </a:rPr>
              <a:t>Teaching Assistant – Dani </a:t>
            </a:r>
          </a:p>
          <a:p>
            <a:pPr algn="ctr">
              <a:lnSpc>
                <a:spcPct val="200000"/>
              </a:lnSpc>
            </a:pPr>
            <a:r>
              <a:rPr lang="en-GB" dirty="0">
                <a:latin typeface="Comic Sans MS" panose="030F0702030302020204" pitchFamily="66" charset="0"/>
              </a:rPr>
              <a:t>Teaching assistant – Michele </a:t>
            </a:r>
          </a:p>
          <a:p>
            <a:pPr algn="ctr">
              <a:lnSpc>
                <a:spcPct val="200000"/>
              </a:lnSpc>
            </a:pPr>
            <a:r>
              <a:rPr lang="en-GB" dirty="0">
                <a:latin typeface="Comic Sans MS" panose="030F0702030302020204" pitchFamily="66" charset="0"/>
              </a:rPr>
              <a:t>Teaching assistant – Cathy </a:t>
            </a:r>
          </a:p>
        </p:txBody>
      </p:sp>
      <p:sp>
        <p:nvSpPr>
          <p:cNvPr id="9" name="Rectangle 8">
            <a:extLst>
              <a:ext uri="{FF2B5EF4-FFF2-40B4-BE49-F238E27FC236}">
                <a16:creationId xmlns:a16="http://schemas.microsoft.com/office/drawing/2014/main" id="{5A362F54-6C00-430E-839F-08C5BB28C51F}"/>
              </a:ext>
            </a:extLst>
          </p:cNvPr>
          <p:cNvSpPr/>
          <p:nvPr/>
        </p:nvSpPr>
        <p:spPr>
          <a:xfrm flipH="1">
            <a:off x="4929602" y="6288289"/>
            <a:ext cx="2332795" cy="584775"/>
          </a:xfrm>
          <a:prstGeom prst="rect">
            <a:avLst/>
          </a:prstGeom>
          <a:noFill/>
        </p:spPr>
        <p:txBody>
          <a:bodyPr wrap="square" lIns="91440" tIns="45720" rIns="91440" bIns="45720">
            <a:spAutoFit/>
          </a:bodyPr>
          <a:lstStyle/>
          <a:p>
            <a:pPr algn="ctr"/>
            <a:r>
              <a:rPr lang="en-GB"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Michele </a:t>
            </a: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a:extLst>
              <a:ext uri="{FF2B5EF4-FFF2-40B4-BE49-F238E27FC236}">
                <a16:creationId xmlns:a16="http://schemas.microsoft.com/office/drawing/2014/main" id="{E0179B2B-E2A0-4096-B08A-7E82107860F6}"/>
              </a:ext>
            </a:extLst>
          </p:cNvPr>
          <p:cNvSpPr/>
          <p:nvPr/>
        </p:nvSpPr>
        <p:spPr>
          <a:xfrm flipH="1">
            <a:off x="8957942" y="3628276"/>
            <a:ext cx="2332795" cy="584775"/>
          </a:xfrm>
          <a:prstGeom prst="rect">
            <a:avLst/>
          </a:prstGeom>
          <a:noFill/>
        </p:spPr>
        <p:txBody>
          <a:bodyPr wrap="square" lIns="91440" tIns="45720" rIns="91440" bIns="45720">
            <a:spAutoFit/>
          </a:bodyPr>
          <a:lstStyle/>
          <a:p>
            <a:pPr algn="ctr"/>
            <a:r>
              <a:rPr lang="en-GB"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Cathy </a:t>
            </a: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a:extLst>
              <a:ext uri="{FF2B5EF4-FFF2-40B4-BE49-F238E27FC236}">
                <a16:creationId xmlns:a16="http://schemas.microsoft.com/office/drawing/2014/main" id="{B404E671-C26F-4E87-9BCA-0887D9C5C56A}"/>
              </a:ext>
            </a:extLst>
          </p:cNvPr>
          <p:cNvSpPr/>
          <p:nvPr/>
        </p:nvSpPr>
        <p:spPr>
          <a:xfrm flipH="1">
            <a:off x="716292" y="3589279"/>
            <a:ext cx="2332795" cy="584775"/>
          </a:xfrm>
          <a:prstGeom prst="rect">
            <a:avLst/>
          </a:prstGeom>
          <a:noFill/>
        </p:spPr>
        <p:txBody>
          <a:bodyPr wrap="square" lIns="91440" tIns="45720" rIns="91440" bIns="45720">
            <a:spAutoFit/>
          </a:bodyPr>
          <a:lstStyle/>
          <a:p>
            <a:pPr algn="ctr"/>
            <a:r>
              <a:rPr lang="en-GB"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Dani </a:t>
            </a: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050" name="Picture 2" descr="Info panel picture">
            <a:extLst>
              <a:ext uri="{FF2B5EF4-FFF2-40B4-BE49-F238E27FC236}">
                <a16:creationId xmlns:a16="http://schemas.microsoft.com/office/drawing/2014/main" id="{355BD843-F5C1-427D-8DB2-49443A444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189" y="452715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fo panel picture">
            <a:extLst>
              <a:ext uri="{FF2B5EF4-FFF2-40B4-BE49-F238E27FC236}">
                <a16:creationId xmlns:a16="http://schemas.microsoft.com/office/drawing/2014/main" id="{D5DF8416-484C-4C83-AB33-9226E8F50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068" y="443377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4E381AE9-C845-37A3-090A-1137539B1B43}"/>
              </a:ext>
            </a:extLst>
          </p:cNvPr>
          <p:cNvPicPr>
            <a:picLocks noChangeAspect="1"/>
          </p:cNvPicPr>
          <p:nvPr/>
        </p:nvPicPr>
        <p:blipFill>
          <a:blip r:embed="rId4"/>
          <a:stretch>
            <a:fillRect/>
          </a:stretch>
        </p:blipFill>
        <p:spPr>
          <a:xfrm>
            <a:off x="5141343" y="4391858"/>
            <a:ext cx="1909314" cy="1970550"/>
          </a:xfrm>
          <a:prstGeom prst="flowChartConnector">
            <a:avLst/>
          </a:prstGeom>
        </p:spPr>
      </p:pic>
    </p:spTree>
    <p:extLst>
      <p:ext uri="{BB962C8B-B14F-4D97-AF65-F5344CB8AC3E}">
        <p14:creationId xmlns:p14="http://schemas.microsoft.com/office/powerpoint/2010/main" val="2697829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Daily timetable…</a:t>
            </a:r>
            <a:endParaRPr lang="en-US" dirty="0"/>
          </a:p>
        </p:txBody>
      </p:sp>
      <p:sp>
        <p:nvSpPr>
          <p:cNvPr id="5" name="Rectangle 4"/>
          <p:cNvSpPr/>
          <p:nvPr/>
        </p:nvSpPr>
        <p:spPr>
          <a:xfrm>
            <a:off x="567558" y="1371599"/>
            <a:ext cx="10786242" cy="53602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a:t>
            </a:r>
          </a:p>
        </p:txBody>
      </p:sp>
      <p:sp>
        <p:nvSpPr>
          <p:cNvPr id="6" name="TextBox 5"/>
          <p:cNvSpPr txBox="1"/>
          <p:nvPr/>
        </p:nvSpPr>
        <p:spPr>
          <a:xfrm>
            <a:off x="567558" y="1371599"/>
            <a:ext cx="11056883" cy="5017079"/>
          </a:xfrm>
          <a:prstGeom prst="rect">
            <a:avLst/>
          </a:prstGeom>
          <a:noFill/>
        </p:spPr>
        <p:txBody>
          <a:bodyPr wrap="square" rtlCol="0">
            <a:spAutoFit/>
          </a:bodyPr>
          <a:lstStyle/>
          <a:p>
            <a:pPr>
              <a:lnSpc>
                <a:spcPct val="150000"/>
              </a:lnSpc>
            </a:pPr>
            <a:r>
              <a:rPr lang="en-GB" sz="2400" dirty="0">
                <a:latin typeface="Comic Sans MS" panose="030F0702030302020204" pitchFamily="66" charset="0"/>
              </a:rPr>
              <a:t>9-9.30am – Phonics and registration </a:t>
            </a:r>
          </a:p>
          <a:p>
            <a:pPr>
              <a:lnSpc>
                <a:spcPct val="150000"/>
              </a:lnSpc>
            </a:pPr>
            <a:r>
              <a:rPr lang="en-GB" sz="2400" dirty="0">
                <a:latin typeface="Comic Sans MS" panose="030F0702030302020204" pitchFamily="66" charset="0"/>
              </a:rPr>
              <a:t>9.30-10.15am – Lesson time </a:t>
            </a:r>
          </a:p>
          <a:p>
            <a:pPr>
              <a:lnSpc>
                <a:spcPct val="150000"/>
              </a:lnSpc>
            </a:pPr>
            <a:r>
              <a:rPr lang="en-GB" sz="2400" dirty="0">
                <a:latin typeface="Comic Sans MS" panose="030F0702030302020204" pitchFamily="66" charset="0"/>
              </a:rPr>
              <a:t> 10.15-11am – Snack time, playtime </a:t>
            </a:r>
          </a:p>
          <a:p>
            <a:pPr>
              <a:lnSpc>
                <a:spcPct val="150000"/>
              </a:lnSpc>
            </a:pPr>
            <a:r>
              <a:rPr lang="en-GB" sz="2400" dirty="0">
                <a:latin typeface="Comic Sans MS" panose="030F0702030302020204" pitchFamily="66" charset="0"/>
              </a:rPr>
              <a:t>11-11.40am – Lesson time .</a:t>
            </a:r>
          </a:p>
          <a:p>
            <a:pPr>
              <a:lnSpc>
                <a:spcPct val="150000"/>
              </a:lnSpc>
            </a:pPr>
            <a:r>
              <a:rPr lang="en-GB" sz="2400" dirty="0">
                <a:latin typeface="Comic Sans MS" panose="030F0702030302020204" pitchFamily="66" charset="0"/>
              </a:rPr>
              <a:t>11.45 – Mental Math/Reading for Pleasure </a:t>
            </a:r>
          </a:p>
          <a:p>
            <a:pPr>
              <a:lnSpc>
                <a:spcPct val="150000"/>
              </a:lnSpc>
            </a:pPr>
            <a:r>
              <a:rPr lang="en-GB" sz="2400" dirty="0">
                <a:latin typeface="Comic Sans MS" panose="030F0702030302020204" pitchFamily="66" charset="0"/>
              </a:rPr>
              <a:t>12pm – Lunchtime, playtime </a:t>
            </a:r>
          </a:p>
          <a:p>
            <a:pPr>
              <a:lnSpc>
                <a:spcPct val="150000"/>
              </a:lnSpc>
            </a:pPr>
            <a:r>
              <a:rPr lang="en-GB" sz="2400" dirty="0">
                <a:latin typeface="Comic Sans MS" panose="030F0702030302020204" pitchFamily="66" charset="0"/>
              </a:rPr>
              <a:t>1.15-2.30pm – Lesson time (there will be two separate lessons here) </a:t>
            </a:r>
          </a:p>
          <a:p>
            <a:pPr>
              <a:lnSpc>
                <a:spcPct val="150000"/>
              </a:lnSpc>
            </a:pPr>
            <a:r>
              <a:rPr lang="en-GB" sz="2400" dirty="0">
                <a:latin typeface="Comic Sans MS" panose="030F0702030302020204" pitchFamily="66" charset="0"/>
              </a:rPr>
              <a:t>2.30- 3pm – 1:1/ small group reading </a:t>
            </a:r>
          </a:p>
          <a:p>
            <a:pPr>
              <a:lnSpc>
                <a:spcPct val="150000"/>
              </a:lnSpc>
            </a:pPr>
            <a:r>
              <a:rPr lang="en-GB" sz="2400" dirty="0">
                <a:latin typeface="Comic Sans MS" panose="030F0702030302020204" pitchFamily="66" charset="0"/>
              </a:rPr>
              <a:t>3pm – End of the day and preparation for home </a:t>
            </a:r>
          </a:p>
        </p:txBody>
      </p:sp>
    </p:spTree>
    <p:extLst>
      <p:ext uri="{BB962C8B-B14F-4D97-AF65-F5344CB8AC3E}">
        <p14:creationId xmlns:p14="http://schemas.microsoft.com/office/powerpoint/2010/main" val="3081588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 information…</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67558" y="1371599"/>
            <a:ext cx="10786242" cy="5360277"/>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3541" y="1371599"/>
            <a:ext cx="10786242" cy="5119607"/>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GB" sz="2000" dirty="0">
                <a:latin typeface="Comic Sans MS" panose="030F0702030302020204" pitchFamily="66" charset="0"/>
              </a:rPr>
              <a:t>We have PE once a week, so please send your child with PE kit to remain in school (</a:t>
            </a:r>
            <a:r>
              <a:rPr lang="en-GB" sz="2000" i="1" dirty="0">
                <a:latin typeface="Comic Sans MS" panose="030F0702030302020204" pitchFamily="66" charset="0"/>
              </a:rPr>
              <a:t>day to be confirmed</a:t>
            </a:r>
            <a:r>
              <a:rPr lang="en-GB" sz="2000" dirty="0">
                <a:latin typeface="Comic Sans MS" panose="030F0702030302020204" pitchFamily="66" charset="0"/>
              </a:rPr>
              <a:t>). PE kit: jogging bottoms/ shorts (weather permitting), white t-shirt, and trainers/ pumps.</a:t>
            </a:r>
          </a:p>
          <a:p>
            <a:pPr marL="285750" indent="-285750">
              <a:lnSpc>
                <a:spcPct val="150000"/>
              </a:lnSpc>
              <a:buFont typeface="Wingdings" panose="05000000000000000000" pitchFamily="2" charset="2"/>
              <a:buChar char="ü"/>
            </a:pPr>
            <a:r>
              <a:rPr lang="en-GB" sz="2000" dirty="0">
                <a:latin typeface="Comic Sans MS" panose="030F0702030302020204" pitchFamily="66" charset="0"/>
              </a:rPr>
              <a:t>We have swimming once a week at our school pool, so please send your child to school with swimwear, and a towel (</a:t>
            </a:r>
            <a:r>
              <a:rPr lang="en-GB" sz="2000" i="1" dirty="0">
                <a:latin typeface="Comic Sans MS" panose="030F0702030302020204" pitchFamily="66" charset="0"/>
              </a:rPr>
              <a:t>day to be confirmed</a:t>
            </a:r>
            <a:r>
              <a:rPr lang="en-GB" sz="2000" dirty="0">
                <a:latin typeface="Comic Sans MS" panose="030F0702030302020204" pitchFamily="66" charset="0"/>
              </a:rPr>
              <a:t>).</a:t>
            </a:r>
          </a:p>
          <a:p>
            <a:pPr marL="285750" indent="-285750">
              <a:lnSpc>
                <a:spcPct val="150000"/>
              </a:lnSpc>
              <a:buFont typeface="Wingdings" panose="05000000000000000000" pitchFamily="2" charset="2"/>
              <a:buChar char="ü"/>
            </a:pPr>
            <a:r>
              <a:rPr lang="en-GB" sz="2000" dirty="0">
                <a:latin typeface="Comic Sans MS" panose="030F0702030302020204" pitchFamily="66" charset="0"/>
              </a:rPr>
              <a:t>Please send in enough snacks each day or at the start of the week. We have snack once a day and encourage children to choose using their preferred method of communication.</a:t>
            </a:r>
          </a:p>
          <a:p>
            <a:pPr marL="285750" indent="-285750">
              <a:lnSpc>
                <a:spcPct val="150000"/>
              </a:lnSpc>
              <a:buFont typeface="Wingdings" panose="05000000000000000000" pitchFamily="2" charset="2"/>
              <a:buChar char="ü"/>
            </a:pPr>
            <a:r>
              <a:rPr lang="en-GB" sz="2000" dirty="0">
                <a:latin typeface="Comic Sans MS" panose="030F0702030302020204" pitchFamily="66" charset="0"/>
              </a:rPr>
              <a:t>Please send in a water bottle to keep in school for your child to use each day. If your child drinks juice, please send in a bottle of juice and I will email you when we need more sending in.</a:t>
            </a:r>
          </a:p>
        </p:txBody>
      </p:sp>
    </p:spTree>
    <p:extLst>
      <p:ext uri="{BB962C8B-B14F-4D97-AF65-F5344CB8AC3E}">
        <p14:creationId xmlns:p14="http://schemas.microsoft.com/office/powerpoint/2010/main" val="2205291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600</Words>
  <Application>Microsoft Office PowerPoint</Application>
  <PresentationFormat>Widescreen</PresentationFormat>
  <Paragraphs>43</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Comic Sans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Meet the staff…</vt:lpstr>
      <vt:lpstr>Daily timetable…</vt:lpstr>
      <vt:lpstr>Extra information…</vt:lpstr>
      <vt:lpstr>Extra information…</vt:lpstr>
    </vt:vector>
  </TitlesOfParts>
  <Company>Springfield Special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Dragonflys</dc:creator>
  <cp:lastModifiedBy>Danielle Norris</cp:lastModifiedBy>
  <cp:revision>84</cp:revision>
  <cp:lastPrinted>2023-06-30T10:36:08Z</cp:lastPrinted>
  <dcterms:created xsi:type="dcterms:W3CDTF">2021-06-29T14:37:21Z</dcterms:created>
  <dcterms:modified xsi:type="dcterms:W3CDTF">2023-06-30T12:54:04Z</dcterms:modified>
</cp:coreProperties>
</file>