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62" r:id="rId6"/>
    <p:sldId id="265" r:id="rId7"/>
    <p:sldId id="266" r:id="rId8"/>
    <p:sldId id="267"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6" d="100"/>
          <a:sy n="86" d="100"/>
        </p:scale>
        <p:origin x="37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FD9BF7-312E-4FB3-A1CF-E008DB8F15D3}"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18493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D9BF7-312E-4FB3-A1CF-E008DB8F15D3}"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113960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D9BF7-312E-4FB3-A1CF-E008DB8F15D3}"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92820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D9BF7-312E-4FB3-A1CF-E008DB8F15D3}"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126169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FD9BF7-312E-4FB3-A1CF-E008DB8F15D3}"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412524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FD9BF7-312E-4FB3-A1CF-E008DB8F15D3}"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219987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FD9BF7-312E-4FB3-A1CF-E008DB8F15D3}"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191827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FD9BF7-312E-4FB3-A1CF-E008DB8F15D3}"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246085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D9BF7-312E-4FB3-A1CF-E008DB8F15D3}"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351400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D9BF7-312E-4FB3-A1CF-E008DB8F15D3}"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338250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D9BF7-312E-4FB3-A1CF-E008DB8F15D3}"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52E12-6BA1-4F82-A7E8-6154359E97AB}" type="slidenum">
              <a:rPr lang="en-US" smtClean="0"/>
              <a:t>‹#›</a:t>
            </a:fld>
            <a:endParaRPr lang="en-US"/>
          </a:p>
        </p:txBody>
      </p:sp>
    </p:spTree>
    <p:extLst>
      <p:ext uri="{BB962C8B-B14F-4D97-AF65-F5344CB8AC3E}">
        <p14:creationId xmlns:p14="http://schemas.microsoft.com/office/powerpoint/2010/main" val="349076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D9BF7-312E-4FB3-A1CF-E008DB8F15D3}" type="datetimeFigureOut">
              <a:rPr lang="en-US" smtClean="0"/>
              <a:t>7/11/2023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52E12-6BA1-4F82-A7E8-6154359E97AB}" type="slidenum">
              <a:rPr lang="en-US" smtClean="0"/>
              <a:t>‹#›</a:t>
            </a:fld>
            <a:endParaRPr lang="en-US"/>
          </a:p>
        </p:txBody>
      </p:sp>
    </p:spTree>
    <p:extLst>
      <p:ext uri="{BB962C8B-B14F-4D97-AF65-F5344CB8AC3E}">
        <p14:creationId xmlns:p14="http://schemas.microsoft.com/office/powerpoint/2010/main" val="2787611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flipV="1">
            <a:off x="7662041" y="4209393"/>
            <a:ext cx="457200" cy="677917"/>
          </a:xfrm>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29287" y="-826222"/>
            <a:ext cx="3200401" cy="5512765"/>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485600" y="753633"/>
            <a:ext cx="5203737" cy="4356391"/>
          </a:xfrm>
          <a:prstGeom prst="rect">
            <a:avLst/>
          </a:prstGeom>
        </p:spPr>
      </p:pic>
      <p:sp>
        <p:nvSpPr>
          <p:cNvPr id="7" name="Oval Callout 6"/>
          <p:cNvSpPr/>
          <p:nvPr/>
        </p:nvSpPr>
        <p:spPr>
          <a:xfrm>
            <a:off x="3073615" y="4013794"/>
            <a:ext cx="4008854" cy="2191051"/>
          </a:xfrm>
          <a:prstGeom prst="wedgeEllipseCallout">
            <a:avLst>
              <a:gd name="adj1" fmla="val -73679"/>
              <a:gd name="adj2" fmla="val 1158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994113" y="4324490"/>
            <a:ext cx="4167858" cy="1569660"/>
          </a:xfrm>
          <a:prstGeom prst="rect">
            <a:avLst/>
          </a:prstGeom>
          <a:noFill/>
        </p:spPr>
        <p:txBody>
          <a:bodyPr wrap="square" rtlCol="0">
            <a:spAutoFit/>
          </a:bodyPr>
          <a:lstStyle/>
          <a:p>
            <a:pPr algn="ctr"/>
            <a:r>
              <a:rPr lang="en-GB" sz="2400" b="1" dirty="0">
                <a:latin typeface="Comic Sans MS" panose="030F0702030302020204" pitchFamily="66" charset="0"/>
              </a:rPr>
              <a:t>Welcome back to Springfield School! I am Claire – Badger’s class teacher.</a:t>
            </a:r>
            <a:endParaRPr lang="en-US" sz="2400" b="1" dirty="0">
              <a:latin typeface="Comic Sans MS" panose="030F0702030302020204" pitchFamily="66" charset="0"/>
            </a:endParaRPr>
          </a:p>
        </p:txBody>
      </p:sp>
      <p:pic>
        <p:nvPicPr>
          <p:cNvPr id="8" name="Picture 7">
            <a:extLst>
              <a:ext uri="{FF2B5EF4-FFF2-40B4-BE49-F238E27FC236}">
                <a16:creationId xmlns:a16="http://schemas.microsoft.com/office/drawing/2014/main" id="{0FA73F7A-816B-4326-AEE6-049AB9C0E6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610" t="36751" r="27679" b="37882"/>
          <a:stretch/>
        </p:blipFill>
        <p:spPr>
          <a:xfrm rot="16200000">
            <a:off x="273196" y="3955596"/>
            <a:ext cx="1569658" cy="1686053"/>
          </a:xfrm>
          <a:prstGeom prst="rect">
            <a:avLst/>
          </a:prstGeom>
        </p:spPr>
      </p:pic>
    </p:spTree>
    <p:extLst>
      <p:ext uri="{BB962C8B-B14F-4D97-AF65-F5344CB8AC3E}">
        <p14:creationId xmlns:p14="http://schemas.microsoft.com/office/powerpoint/2010/main" val="301622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74203" y="862693"/>
            <a:ext cx="5035059" cy="3902417"/>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50479" y="853468"/>
            <a:ext cx="5016608" cy="3902417"/>
          </a:xfrm>
          <a:prstGeom prst="rect">
            <a:avLst/>
          </a:prstGeom>
        </p:spPr>
      </p:pic>
      <p:sp>
        <p:nvSpPr>
          <p:cNvPr id="9" name="Rectangle 8"/>
          <p:cNvSpPr/>
          <p:nvPr/>
        </p:nvSpPr>
        <p:spPr>
          <a:xfrm>
            <a:off x="441434" y="5517931"/>
            <a:ext cx="10318986" cy="961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7069" y="5675613"/>
            <a:ext cx="10263351" cy="369332"/>
          </a:xfrm>
          <a:prstGeom prst="rect">
            <a:avLst/>
          </a:prstGeom>
          <a:noFill/>
        </p:spPr>
        <p:txBody>
          <a:bodyPr wrap="square" rtlCol="0">
            <a:spAutoFit/>
          </a:bodyPr>
          <a:lstStyle/>
          <a:p>
            <a:pPr algn="ctr"/>
            <a:r>
              <a:rPr lang="en-GB" dirty="0">
                <a:latin typeface="Comic Sans MS" panose="030F0702030302020204" pitchFamily="66" charset="0"/>
              </a:rPr>
              <a:t>Here is our main reception and the hall. We have our PE sessions in the hall one day per week .</a:t>
            </a:r>
            <a:endParaRPr lang="en-US" dirty="0">
              <a:latin typeface="Comic Sans MS" panose="030F0702030302020204" pitchFamily="66" charset="0"/>
            </a:endParaRPr>
          </a:p>
        </p:txBody>
      </p:sp>
      <p:pic>
        <p:nvPicPr>
          <p:cNvPr id="11" name="Picture 10"/>
          <p:cNvPicPr>
            <a:picLocks noChangeAspect="1"/>
          </p:cNvPicPr>
          <p:nvPr/>
        </p:nvPicPr>
        <p:blipFill>
          <a:blip r:embed="rId4"/>
          <a:stretch>
            <a:fillRect/>
          </a:stretch>
        </p:blipFill>
        <p:spPr>
          <a:xfrm>
            <a:off x="8942005" y="3638865"/>
            <a:ext cx="3105150" cy="1800225"/>
          </a:xfrm>
          <a:prstGeom prst="rect">
            <a:avLst/>
          </a:prstGeom>
        </p:spPr>
      </p:pic>
    </p:spTree>
    <p:extLst>
      <p:ext uri="{BB962C8B-B14F-4D97-AF65-F5344CB8AC3E}">
        <p14:creationId xmlns:p14="http://schemas.microsoft.com/office/powerpoint/2010/main" val="406164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434" y="5517931"/>
            <a:ext cx="10318986" cy="961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7069" y="5675613"/>
            <a:ext cx="10263351" cy="369332"/>
          </a:xfrm>
          <a:prstGeom prst="rect">
            <a:avLst/>
          </a:prstGeom>
          <a:noFill/>
        </p:spPr>
        <p:txBody>
          <a:bodyPr wrap="square" rtlCol="0">
            <a:spAutoFit/>
          </a:bodyPr>
          <a:lstStyle/>
          <a:p>
            <a:pPr algn="ctr"/>
            <a:r>
              <a:rPr lang="en-GB" dirty="0">
                <a:latin typeface="Comic Sans MS" panose="030F0702030302020204" pitchFamily="66" charset="0"/>
              </a:rPr>
              <a:t>This is Badgers classroom. We have our group table, learning areas and work stations.</a:t>
            </a:r>
            <a:endParaRPr lang="en-US" dirty="0">
              <a:latin typeface="Comic Sans MS" panose="030F0702030302020204" pitchFamily="66" charset="0"/>
            </a:endParaRPr>
          </a:p>
        </p:txBody>
      </p:sp>
      <p:pic>
        <p:nvPicPr>
          <p:cNvPr id="9" name="Picture 8">
            <a:extLst>
              <a:ext uri="{FF2B5EF4-FFF2-40B4-BE49-F238E27FC236}">
                <a16:creationId xmlns:a16="http://schemas.microsoft.com/office/drawing/2014/main" id="{45EA0C4C-80B5-4CDE-98F3-C8C6839509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133816" y="378372"/>
            <a:ext cx="6471821" cy="4853866"/>
          </a:xfrm>
          <a:prstGeom prst="rect">
            <a:avLst/>
          </a:prstGeom>
        </p:spPr>
      </p:pic>
    </p:spTree>
    <p:extLst>
      <p:ext uri="{BB962C8B-B14F-4D97-AF65-F5344CB8AC3E}">
        <p14:creationId xmlns:p14="http://schemas.microsoft.com/office/powerpoint/2010/main" val="114680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1434" y="5517931"/>
            <a:ext cx="10318986" cy="961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7069" y="5675613"/>
            <a:ext cx="10263351" cy="646331"/>
          </a:xfrm>
          <a:prstGeom prst="rect">
            <a:avLst/>
          </a:prstGeom>
          <a:noFill/>
        </p:spPr>
        <p:txBody>
          <a:bodyPr wrap="square" rtlCol="0">
            <a:spAutoFit/>
          </a:bodyPr>
          <a:lstStyle/>
          <a:p>
            <a:pPr algn="ctr"/>
            <a:r>
              <a:rPr lang="en-GB" dirty="0">
                <a:latin typeface="Comic Sans MS" panose="030F0702030302020204" pitchFamily="66" charset="0"/>
              </a:rPr>
              <a:t>We also have a waterproof den, a big playground with bikes, scooters and sensory diet toys as well as access to the bridge area.</a:t>
            </a:r>
            <a:endParaRPr lang="en-US" dirty="0">
              <a:latin typeface="Comic Sans MS" panose="030F0702030302020204" pitchFamily="66" charset="0"/>
            </a:endParaRPr>
          </a:p>
        </p:txBody>
      </p:sp>
      <p:pic>
        <p:nvPicPr>
          <p:cNvPr id="13" name="Picture 12">
            <a:extLst>
              <a:ext uri="{FF2B5EF4-FFF2-40B4-BE49-F238E27FC236}">
                <a16:creationId xmlns:a16="http://schemas.microsoft.com/office/drawing/2014/main" id="{86B245CD-E373-4D29-8945-A2CAB7F2BB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434" y="137602"/>
            <a:ext cx="3193003" cy="2394752"/>
          </a:xfrm>
          <a:prstGeom prst="rect">
            <a:avLst/>
          </a:prstGeom>
        </p:spPr>
      </p:pic>
      <p:pic>
        <p:nvPicPr>
          <p:cNvPr id="15" name="Picture 14">
            <a:extLst>
              <a:ext uri="{FF2B5EF4-FFF2-40B4-BE49-F238E27FC236}">
                <a16:creationId xmlns:a16="http://schemas.microsoft.com/office/drawing/2014/main" id="{63CC483D-D782-4BAE-B285-A99F25D3FA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533" y="2808659"/>
            <a:ext cx="3193003" cy="2394752"/>
          </a:xfrm>
          <a:prstGeom prst="rect">
            <a:avLst/>
          </a:prstGeom>
        </p:spPr>
      </p:pic>
      <p:pic>
        <p:nvPicPr>
          <p:cNvPr id="17" name="Picture 16">
            <a:extLst>
              <a:ext uri="{FF2B5EF4-FFF2-40B4-BE49-F238E27FC236}">
                <a16:creationId xmlns:a16="http://schemas.microsoft.com/office/drawing/2014/main" id="{2A18200F-4C34-4DAD-8BC3-F81138649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3858" y="160905"/>
            <a:ext cx="3110978" cy="2333234"/>
          </a:xfrm>
          <a:prstGeom prst="rect">
            <a:avLst/>
          </a:prstGeom>
        </p:spPr>
      </p:pic>
      <p:pic>
        <p:nvPicPr>
          <p:cNvPr id="19" name="Picture 18">
            <a:extLst>
              <a:ext uri="{FF2B5EF4-FFF2-40B4-BE49-F238E27FC236}">
                <a16:creationId xmlns:a16="http://schemas.microsoft.com/office/drawing/2014/main" id="{6F6AF78C-B5BA-4BA6-830C-005F5FF71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069" y="2808658"/>
            <a:ext cx="3193002" cy="2394752"/>
          </a:xfrm>
          <a:prstGeom prst="rect">
            <a:avLst/>
          </a:prstGeom>
        </p:spPr>
      </p:pic>
    </p:spTree>
    <p:extLst>
      <p:ext uri="{BB962C8B-B14F-4D97-AF65-F5344CB8AC3E}">
        <p14:creationId xmlns:p14="http://schemas.microsoft.com/office/powerpoint/2010/main" val="314472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20284" y="1113214"/>
            <a:ext cx="5273512" cy="395513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57822" y="1093135"/>
            <a:ext cx="5273513" cy="3955135"/>
          </a:xfrm>
          <a:prstGeom prst="rect">
            <a:avLst/>
          </a:prstGeom>
        </p:spPr>
      </p:pic>
      <p:sp>
        <p:nvSpPr>
          <p:cNvPr id="6" name="Rectangle 5"/>
          <p:cNvSpPr/>
          <p:nvPr/>
        </p:nvSpPr>
        <p:spPr>
          <a:xfrm>
            <a:off x="441434" y="5517931"/>
            <a:ext cx="10318986" cy="9616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7069" y="5675613"/>
            <a:ext cx="10263351" cy="369332"/>
          </a:xfrm>
          <a:prstGeom prst="rect">
            <a:avLst/>
          </a:prstGeom>
          <a:noFill/>
        </p:spPr>
        <p:txBody>
          <a:bodyPr wrap="square" rtlCol="0">
            <a:spAutoFit/>
          </a:bodyPr>
          <a:lstStyle/>
          <a:p>
            <a:pPr algn="ctr"/>
            <a:r>
              <a:rPr lang="en-GB" dirty="0">
                <a:latin typeface="Comic Sans MS" panose="030F0702030302020204" pitchFamily="66" charset="0"/>
              </a:rPr>
              <a:t>We have an amazing sensory room which we use regularly.</a:t>
            </a:r>
            <a:endParaRPr lang="en-US" dirty="0">
              <a:latin typeface="Comic Sans MS" panose="030F0702030302020204" pitchFamily="66" charset="0"/>
            </a:endParaRPr>
          </a:p>
        </p:txBody>
      </p:sp>
      <p:pic>
        <p:nvPicPr>
          <p:cNvPr id="8" name="Picture 7"/>
          <p:cNvPicPr>
            <a:picLocks noChangeAspect="1"/>
          </p:cNvPicPr>
          <p:nvPr/>
        </p:nvPicPr>
        <p:blipFill>
          <a:blip r:embed="rId4"/>
          <a:stretch>
            <a:fillRect/>
          </a:stretch>
        </p:blipFill>
        <p:spPr>
          <a:xfrm>
            <a:off x="8915729" y="3657915"/>
            <a:ext cx="3105150" cy="1781175"/>
          </a:xfrm>
          <a:prstGeom prst="rect">
            <a:avLst/>
          </a:prstGeom>
        </p:spPr>
      </p:pic>
    </p:spTree>
    <p:extLst>
      <p:ext uri="{BB962C8B-B14F-4D97-AF65-F5344CB8AC3E}">
        <p14:creationId xmlns:p14="http://schemas.microsoft.com/office/powerpoint/2010/main" val="4009826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022"/>
            <a:ext cx="10515600" cy="923925"/>
          </a:xfrm>
        </p:spPr>
        <p:txBody>
          <a:bodyPr/>
          <a:lstStyle/>
          <a:p>
            <a:r>
              <a:rPr lang="en-GB" dirty="0"/>
              <a:t>Meet the staff…</a:t>
            </a:r>
            <a:endParaRPr lang="en-US" dirty="0"/>
          </a:p>
        </p:txBody>
      </p:sp>
      <p:sp>
        <p:nvSpPr>
          <p:cNvPr id="5" name="Rectangle 4"/>
          <p:cNvSpPr/>
          <p:nvPr/>
        </p:nvSpPr>
        <p:spPr>
          <a:xfrm>
            <a:off x="610393" y="821826"/>
            <a:ext cx="10786242" cy="259004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5365" y="957008"/>
            <a:ext cx="10353630" cy="2227726"/>
          </a:xfrm>
          <a:prstGeom prst="rect">
            <a:avLst/>
          </a:prstGeom>
          <a:noFill/>
        </p:spPr>
        <p:txBody>
          <a:bodyPr wrap="square" rtlCol="0">
            <a:spAutoFit/>
          </a:bodyPr>
          <a:lstStyle/>
          <a:p>
            <a:pPr algn="ctr">
              <a:lnSpc>
                <a:spcPct val="200000"/>
              </a:lnSpc>
            </a:pPr>
            <a:r>
              <a:rPr lang="en-GB" dirty="0">
                <a:latin typeface="Comic Sans MS" panose="030F0702030302020204" pitchFamily="66" charset="0"/>
              </a:rPr>
              <a:t>In Badgers class, we have one class teacher and 4 teaching assistants with our eight children:</a:t>
            </a:r>
          </a:p>
          <a:p>
            <a:pPr>
              <a:lnSpc>
                <a:spcPct val="200000"/>
              </a:lnSpc>
            </a:pPr>
            <a:r>
              <a:rPr lang="en-GB" dirty="0">
                <a:latin typeface="Comic Sans MS" panose="030F0702030302020204" pitchFamily="66" charset="0"/>
              </a:rPr>
              <a:t>Class teacher – Claire</a:t>
            </a:r>
          </a:p>
          <a:p>
            <a:pPr>
              <a:lnSpc>
                <a:spcPct val="200000"/>
              </a:lnSpc>
            </a:pPr>
            <a:r>
              <a:rPr lang="en-GB" dirty="0">
                <a:latin typeface="Comic Sans MS" panose="030F0702030302020204" pitchFamily="66" charset="0"/>
              </a:rPr>
              <a:t>Teaching Assistant – Tash, Teaching assistant – Sonya</a:t>
            </a:r>
          </a:p>
          <a:p>
            <a:pPr>
              <a:lnSpc>
                <a:spcPct val="200000"/>
              </a:lnSpc>
            </a:pPr>
            <a:r>
              <a:rPr lang="en-GB" dirty="0">
                <a:latin typeface="Comic Sans MS" panose="030F0702030302020204" pitchFamily="66" charset="0"/>
              </a:rPr>
              <a:t>Teaching Assistant – Ceara, Teaching assistant – Helena – 3 days</a:t>
            </a:r>
          </a:p>
        </p:txBody>
      </p:sp>
      <p:pic>
        <p:nvPicPr>
          <p:cNvPr id="4" name="Picture 3">
            <a:extLst>
              <a:ext uri="{FF2B5EF4-FFF2-40B4-BE49-F238E27FC236}">
                <a16:creationId xmlns:a16="http://schemas.microsoft.com/office/drawing/2014/main" id="{0C41CA81-1528-4C0C-919B-9F260A2E42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001" t="26201" r="13850" b="10767"/>
          <a:stretch/>
        </p:blipFill>
        <p:spPr>
          <a:xfrm rot="16200000">
            <a:off x="8916339" y="3501988"/>
            <a:ext cx="2297736" cy="2577187"/>
          </a:xfrm>
          <a:prstGeom prst="rect">
            <a:avLst/>
          </a:prstGeom>
        </p:spPr>
      </p:pic>
      <p:pic>
        <p:nvPicPr>
          <p:cNvPr id="8" name="Picture 7">
            <a:extLst>
              <a:ext uri="{FF2B5EF4-FFF2-40B4-BE49-F238E27FC236}">
                <a16:creationId xmlns:a16="http://schemas.microsoft.com/office/drawing/2014/main" id="{68D28704-7683-411A-A93E-3897726F5F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888" t="5835" r="17947" b="25126"/>
          <a:stretch/>
        </p:blipFill>
        <p:spPr>
          <a:xfrm rot="5400000">
            <a:off x="414891" y="3488117"/>
            <a:ext cx="2218484" cy="2488295"/>
          </a:xfrm>
          <a:prstGeom prst="rect">
            <a:avLst/>
          </a:prstGeom>
        </p:spPr>
      </p:pic>
      <p:pic>
        <p:nvPicPr>
          <p:cNvPr id="10" name="Picture 9">
            <a:extLst>
              <a:ext uri="{FF2B5EF4-FFF2-40B4-BE49-F238E27FC236}">
                <a16:creationId xmlns:a16="http://schemas.microsoft.com/office/drawing/2014/main" id="{D300514E-BB90-487D-BD7B-D5E30378DB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284" t="37509" r="31015" b="25402"/>
          <a:stretch/>
        </p:blipFill>
        <p:spPr>
          <a:xfrm rot="5400000">
            <a:off x="2971844" y="3865830"/>
            <a:ext cx="2259278" cy="1811045"/>
          </a:xfrm>
          <a:prstGeom prst="rect">
            <a:avLst/>
          </a:prstGeom>
        </p:spPr>
      </p:pic>
      <p:sp>
        <p:nvSpPr>
          <p:cNvPr id="11" name="Rectangle 10">
            <a:extLst>
              <a:ext uri="{FF2B5EF4-FFF2-40B4-BE49-F238E27FC236}">
                <a16:creationId xmlns:a16="http://schemas.microsoft.com/office/drawing/2014/main" id="{30F6D070-4A9F-4CD1-AA8E-6AA2D57523AB}"/>
              </a:ext>
            </a:extLst>
          </p:cNvPr>
          <p:cNvSpPr/>
          <p:nvPr/>
        </p:nvSpPr>
        <p:spPr>
          <a:xfrm>
            <a:off x="871839" y="5843105"/>
            <a:ext cx="1435394" cy="923330"/>
          </a:xfrm>
          <a:prstGeom prst="rect">
            <a:avLst/>
          </a:prstGeom>
          <a:noFill/>
        </p:spPr>
        <p:txBody>
          <a:bodyPr wrap="none" lIns="91440" tIns="45720" rIns="91440" bIns="45720">
            <a:spAutoFit/>
          </a:bodyPr>
          <a:lstStyle/>
          <a:p>
            <a:pPr algn="ctr"/>
            <a:r>
              <a:rPr lang="en-GB"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Tash</a:t>
            </a:r>
          </a:p>
        </p:txBody>
      </p:sp>
      <p:sp>
        <p:nvSpPr>
          <p:cNvPr id="12" name="Rectangle 11">
            <a:extLst>
              <a:ext uri="{FF2B5EF4-FFF2-40B4-BE49-F238E27FC236}">
                <a16:creationId xmlns:a16="http://schemas.microsoft.com/office/drawing/2014/main" id="{5B292BB2-97A8-4EE5-B26C-91F067A7729F}"/>
              </a:ext>
            </a:extLst>
          </p:cNvPr>
          <p:cNvSpPr/>
          <p:nvPr/>
        </p:nvSpPr>
        <p:spPr>
          <a:xfrm>
            <a:off x="3203338" y="5843105"/>
            <a:ext cx="190257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5400" b="1" cap="none" spc="0" dirty="0">
                <a:ln/>
                <a:solidFill>
                  <a:schemeClr val="accent3"/>
                </a:solidFill>
                <a:effectLst/>
              </a:rPr>
              <a:t>Sonya</a:t>
            </a:r>
          </a:p>
        </p:txBody>
      </p:sp>
      <p:sp>
        <p:nvSpPr>
          <p:cNvPr id="13" name="Rectangle 12">
            <a:extLst>
              <a:ext uri="{FF2B5EF4-FFF2-40B4-BE49-F238E27FC236}">
                <a16:creationId xmlns:a16="http://schemas.microsoft.com/office/drawing/2014/main" id="{0190A331-6243-4DB5-969A-BFCFCDD757D9}"/>
              </a:ext>
            </a:extLst>
          </p:cNvPr>
          <p:cNvSpPr/>
          <p:nvPr/>
        </p:nvSpPr>
        <p:spPr>
          <a:xfrm>
            <a:off x="8964584" y="5843105"/>
            <a:ext cx="2201245" cy="923330"/>
          </a:xfrm>
          <a:prstGeom prst="rect">
            <a:avLst/>
          </a:prstGeom>
          <a:noFill/>
        </p:spPr>
        <p:txBody>
          <a:bodyPr wrap="none" lIns="91440" tIns="45720" rIns="91440" bIns="45720">
            <a:spAutoFit/>
          </a:bodyPr>
          <a:lstStyle/>
          <a:p>
            <a:pPr algn="ctr"/>
            <a:r>
              <a:rPr lang="en-GB"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Helena</a:t>
            </a:r>
          </a:p>
        </p:txBody>
      </p:sp>
      <p:sp>
        <p:nvSpPr>
          <p:cNvPr id="15" name="Rectangle 14">
            <a:extLst>
              <a:ext uri="{FF2B5EF4-FFF2-40B4-BE49-F238E27FC236}">
                <a16:creationId xmlns:a16="http://schemas.microsoft.com/office/drawing/2014/main" id="{05D8FEA0-B55C-4884-9687-03BC0CA238B7}"/>
              </a:ext>
            </a:extLst>
          </p:cNvPr>
          <p:cNvSpPr/>
          <p:nvPr/>
        </p:nvSpPr>
        <p:spPr>
          <a:xfrm>
            <a:off x="6128172" y="5893713"/>
            <a:ext cx="1814151" cy="923330"/>
          </a:xfrm>
          <a:prstGeom prst="rect">
            <a:avLst/>
          </a:prstGeom>
          <a:noFill/>
        </p:spPr>
        <p:txBody>
          <a:bodyPr wrap="none" lIns="91440" tIns="45720" rIns="91440" bIns="45720">
            <a:spAutoFit/>
          </a:bodyPr>
          <a:lstStyle/>
          <a:p>
            <a:pPr algn="ctr"/>
            <a:r>
              <a:rPr lang="en-GB"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Ceara</a:t>
            </a:r>
          </a:p>
        </p:txBody>
      </p:sp>
      <p:pic>
        <p:nvPicPr>
          <p:cNvPr id="7" name="Picture 6">
            <a:extLst>
              <a:ext uri="{FF2B5EF4-FFF2-40B4-BE49-F238E27FC236}">
                <a16:creationId xmlns:a16="http://schemas.microsoft.com/office/drawing/2014/main" id="{7B019538-D3DB-4E3F-86D6-5D79576C1A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393" t="18503" r="45962" b="15743"/>
          <a:stretch/>
        </p:blipFill>
        <p:spPr>
          <a:xfrm rot="5400000">
            <a:off x="6042710" y="3601020"/>
            <a:ext cx="2321559" cy="2402948"/>
          </a:xfrm>
          <a:prstGeom prst="rect">
            <a:avLst/>
          </a:prstGeom>
        </p:spPr>
      </p:pic>
    </p:spTree>
    <p:extLst>
      <p:ext uri="{BB962C8B-B14F-4D97-AF65-F5344CB8AC3E}">
        <p14:creationId xmlns:p14="http://schemas.microsoft.com/office/powerpoint/2010/main" val="269782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Daily timetable…</a:t>
            </a:r>
            <a:endParaRPr lang="en-US" dirty="0"/>
          </a:p>
        </p:txBody>
      </p:sp>
      <p:sp>
        <p:nvSpPr>
          <p:cNvPr id="5" name="Rectangle 4"/>
          <p:cNvSpPr/>
          <p:nvPr/>
        </p:nvSpPr>
        <p:spPr>
          <a:xfrm>
            <a:off x="567558" y="1371599"/>
            <a:ext cx="10786242" cy="536027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7558" y="1371599"/>
            <a:ext cx="11056883" cy="4945136"/>
          </a:xfrm>
          <a:prstGeom prst="rect">
            <a:avLst/>
          </a:prstGeom>
          <a:noFill/>
        </p:spPr>
        <p:txBody>
          <a:bodyPr wrap="square" rtlCol="0">
            <a:spAutoFit/>
          </a:bodyPr>
          <a:lstStyle/>
          <a:p>
            <a:pPr>
              <a:lnSpc>
                <a:spcPct val="150000"/>
              </a:lnSpc>
            </a:pPr>
            <a:r>
              <a:rPr lang="en-GB" dirty="0">
                <a:latin typeface="Comic Sans MS" panose="030F0702030302020204" pitchFamily="66" charset="0"/>
              </a:rPr>
              <a:t>9-9.30am – Sensory diet, signing in and greeting (name finding / writing), phonics</a:t>
            </a:r>
          </a:p>
          <a:p>
            <a:pPr>
              <a:lnSpc>
                <a:spcPct val="150000"/>
              </a:lnSpc>
            </a:pPr>
            <a:r>
              <a:rPr lang="en-GB" dirty="0">
                <a:latin typeface="Comic Sans MS" panose="030F0702030302020204" pitchFamily="66" charset="0"/>
              </a:rPr>
              <a:t>9.30-10.15am – English</a:t>
            </a:r>
          </a:p>
          <a:p>
            <a:pPr>
              <a:lnSpc>
                <a:spcPct val="150000"/>
              </a:lnSpc>
            </a:pPr>
            <a:r>
              <a:rPr lang="en-GB" dirty="0">
                <a:latin typeface="Comic Sans MS" panose="030F0702030302020204" pitchFamily="66" charset="0"/>
              </a:rPr>
              <a:t> 10.15-11am – Snack time, play time and toileting</a:t>
            </a:r>
          </a:p>
          <a:p>
            <a:pPr>
              <a:lnSpc>
                <a:spcPct val="150000"/>
              </a:lnSpc>
            </a:pPr>
            <a:r>
              <a:rPr lang="en-GB" dirty="0">
                <a:latin typeface="Comic Sans MS" panose="030F0702030302020204" pitchFamily="66" charset="0"/>
              </a:rPr>
              <a:t>11-11.50am – Focussed lesson (group time and 1:1 activities) with access to structured and unstructured activities within the room. </a:t>
            </a:r>
          </a:p>
          <a:p>
            <a:pPr>
              <a:lnSpc>
                <a:spcPct val="150000"/>
              </a:lnSpc>
            </a:pPr>
            <a:r>
              <a:rPr lang="en-GB" dirty="0">
                <a:latin typeface="Comic Sans MS" panose="030F0702030302020204" pitchFamily="66" charset="0"/>
              </a:rPr>
              <a:t>11.50-12pm – Group time. 12-1.15 pm – Lunch time and play time, toileting.</a:t>
            </a:r>
          </a:p>
          <a:p>
            <a:pPr>
              <a:lnSpc>
                <a:spcPct val="150000"/>
              </a:lnSpc>
            </a:pPr>
            <a:r>
              <a:rPr lang="en-GB" dirty="0">
                <a:latin typeface="Comic Sans MS" panose="030F0702030302020204" pitchFamily="66" charset="0"/>
              </a:rPr>
              <a:t>1.30-2.15pm – Focussed lesson with access to structured and unstructured activities within the room.</a:t>
            </a:r>
          </a:p>
          <a:p>
            <a:pPr>
              <a:lnSpc>
                <a:spcPct val="150000"/>
              </a:lnSpc>
            </a:pPr>
            <a:r>
              <a:rPr lang="en-GB" dirty="0">
                <a:latin typeface="Comic Sans MS" panose="030F0702030302020204" pitchFamily="66" charset="0"/>
              </a:rPr>
              <a:t>2.15pm – Snack time, playtime, toileting.</a:t>
            </a:r>
          </a:p>
          <a:p>
            <a:pPr>
              <a:lnSpc>
                <a:spcPct val="150000"/>
              </a:lnSpc>
            </a:pPr>
            <a:r>
              <a:rPr lang="en-GB" dirty="0">
                <a:latin typeface="Comic Sans MS" panose="030F0702030302020204" pitchFamily="66" charset="0"/>
              </a:rPr>
              <a:t>2.30-3pm – Focussed lesson with access to structured and unstructured activities within the room.</a:t>
            </a:r>
          </a:p>
          <a:p>
            <a:pPr>
              <a:lnSpc>
                <a:spcPct val="150000"/>
              </a:lnSpc>
            </a:pPr>
            <a:r>
              <a:rPr lang="en-GB" dirty="0">
                <a:latin typeface="Comic Sans MS" panose="030F0702030302020204" pitchFamily="66" charset="0"/>
              </a:rPr>
              <a:t>3pm – End of the day</a:t>
            </a:r>
            <a:endParaRPr lang="en-GB" sz="1600" dirty="0">
              <a:latin typeface="Comic Sans MS" panose="030F0702030302020204" pitchFamily="66" charset="0"/>
            </a:endParaRPr>
          </a:p>
          <a:p>
            <a:pPr>
              <a:lnSpc>
                <a:spcPct val="150000"/>
              </a:lnSpc>
            </a:pPr>
            <a:r>
              <a:rPr lang="en-GB" sz="1600" dirty="0">
                <a:latin typeface="Comic Sans MS" panose="030F0702030302020204" pitchFamily="66" charset="0"/>
              </a:rPr>
              <a:t>*Focused lessons will be English, Maths, Phonics, Key Skills/ Interventions, PSHE, RE, Science, PE and Swimming, Art and Design, Design and Technology, Computing, Geography, History, and Music.</a:t>
            </a:r>
          </a:p>
        </p:txBody>
      </p:sp>
    </p:spTree>
    <p:extLst>
      <p:ext uri="{BB962C8B-B14F-4D97-AF65-F5344CB8AC3E}">
        <p14:creationId xmlns:p14="http://schemas.microsoft.com/office/powerpoint/2010/main" val="3081588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Extra information…</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67558" y="1371599"/>
            <a:ext cx="10786242" cy="536027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7558" y="1340283"/>
            <a:ext cx="10786242" cy="5119607"/>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GB" sz="2000" dirty="0">
                <a:latin typeface="Comic Sans MS" panose="030F0702030302020204" pitchFamily="66" charset="0"/>
              </a:rPr>
              <a:t>We have PE once a week, so please send your child to school wearing their PE kit on Mondays. PE kit: jogging bottoms/ shorts (weather permitting), white t-shirt, and trainers/ pumps.</a:t>
            </a:r>
          </a:p>
          <a:p>
            <a:pPr marL="285750" indent="-285750">
              <a:lnSpc>
                <a:spcPct val="150000"/>
              </a:lnSpc>
              <a:buFont typeface="Wingdings" panose="05000000000000000000" pitchFamily="2" charset="2"/>
              <a:buChar char="ü"/>
            </a:pPr>
            <a:r>
              <a:rPr lang="en-GB" sz="2000" dirty="0">
                <a:latin typeface="Comic Sans MS" panose="030F0702030302020204" pitchFamily="66" charset="0"/>
              </a:rPr>
              <a:t>We have swimming once a week at our school pool, so please send your child to school with swimwear, a swim nappy/swim pants and a towel – all labelled, on Wednesdays.</a:t>
            </a:r>
          </a:p>
          <a:p>
            <a:pPr marL="285750" indent="-285750">
              <a:lnSpc>
                <a:spcPct val="150000"/>
              </a:lnSpc>
              <a:buFont typeface="Wingdings" panose="05000000000000000000" pitchFamily="2" charset="2"/>
              <a:buChar char="ü"/>
            </a:pPr>
            <a:r>
              <a:rPr lang="en-GB" sz="2000" dirty="0">
                <a:latin typeface="Comic Sans MS" panose="030F0702030302020204" pitchFamily="66" charset="0"/>
              </a:rPr>
              <a:t>If required please send in enough nappies/ wipes for the week – I will email you when your child is running low on these.</a:t>
            </a:r>
          </a:p>
          <a:p>
            <a:pPr marL="285750" indent="-285750">
              <a:lnSpc>
                <a:spcPct val="150000"/>
              </a:lnSpc>
              <a:buFont typeface="Wingdings" panose="05000000000000000000" pitchFamily="2" charset="2"/>
              <a:buChar char="ü"/>
            </a:pPr>
            <a:r>
              <a:rPr lang="en-GB" sz="2000" dirty="0">
                <a:latin typeface="Comic Sans MS" panose="030F0702030302020204" pitchFamily="66" charset="0"/>
              </a:rPr>
              <a:t>We provide drinks and snacks in school for £2 a week – please send in a labelled envelope if you wish your child to have this.</a:t>
            </a:r>
          </a:p>
          <a:p>
            <a:pPr marL="285750" indent="-285750">
              <a:lnSpc>
                <a:spcPct val="150000"/>
              </a:lnSpc>
              <a:buFont typeface="Wingdings" panose="05000000000000000000" pitchFamily="2" charset="2"/>
              <a:buChar char="ü"/>
            </a:pPr>
            <a:r>
              <a:rPr lang="en-GB" sz="2000" dirty="0">
                <a:latin typeface="Comic Sans MS" panose="030F0702030302020204" pitchFamily="66" charset="0"/>
              </a:rPr>
              <a:t>If your child is entitled to free school meals and you would like us to order a meal or a taster plate for your child, then please let us know. </a:t>
            </a:r>
          </a:p>
        </p:txBody>
      </p:sp>
    </p:spTree>
    <p:extLst>
      <p:ext uri="{BB962C8B-B14F-4D97-AF65-F5344CB8AC3E}">
        <p14:creationId xmlns:p14="http://schemas.microsoft.com/office/powerpoint/2010/main" val="220529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Extra information…</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67558" y="1371599"/>
            <a:ext cx="10786242" cy="536027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3541" y="1371599"/>
            <a:ext cx="10786242" cy="5446747"/>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GB" dirty="0">
                <a:latin typeface="Comic Sans MS" panose="030F0702030302020204" pitchFamily="66" charset="0"/>
              </a:rPr>
              <a:t>At least one spare change of clothes is essential to keep in school including spare footwear, socks, pants, as well as applying and sending in sun cream on sunny days between April and September, also  a warm-waterproof coat during colder weather.</a:t>
            </a:r>
          </a:p>
          <a:p>
            <a:pPr marL="285750" indent="-285750">
              <a:lnSpc>
                <a:spcPct val="150000"/>
              </a:lnSpc>
              <a:buFont typeface="Wingdings" panose="05000000000000000000" pitchFamily="2" charset="2"/>
              <a:buChar char="ü"/>
            </a:pPr>
            <a:r>
              <a:rPr lang="en-GB" dirty="0">
                <a:latin typeface="Comic Sans MS" panose="030F0702030302020204" pitchFamily="66" charset="0"/>
              </a:rPr>
              <a:t>We make the most of being outside in all weather and we also have Forest School sessions too, so please send in some waterproofs and wellies that we can keep in school for your child.</a:t>
            </a:r>
          </a:p>
          <a:p>
            <a:pPr marL="285750" indent="-285750">
              <a:lnSpc>
                <a:spcPct val="150000"/>
              </a:lnSpc>
              <a:buFont typeface="Wingdings" panose="05000000000000000000" pitchFamily="2" charset="2"/>
              <a:buChar char="ü"/>
            </a:pPr>
            <a:r>
              <a:rPr lang="en-GB" dirty="0">
                <a:latin typeface="Comic Sans MS" panose="030F0702030302020204" pitchFamily="66" charset="0"/>
              </a:rPr>
              <a:t>Reading books will be sent home each day and changed weekly. It is really important to share books with your child, encouraging them to feel the pages/ lift the flaps/ pull the tabs and read etc. </a:t>
            </a:r>
          </a:p>
          <a:p>
            <a:pPr marL="285750" indent="-285750">
              <a:lnSpc>
                <a:spcPct val="150000"/>
              </a:lnSpc>
              <a:buFont typeface="Wingdings" panose="05000000000000000000" pitchFamily="2" charset="2"/>
              <a:buChar char="ü"/>
            </a:pPr>
            <a:r>
              <a:rPr lang="en-GB" dirty="0">
                <a:latin typeface="Comic Sans MS" panose="030F0702030302020204" pitchFamily="66" charset="0"/>
              </a:rPr>
              <a:t>The school day starts at 8.55am and finishes at 3.15pm. If your child is accessing transport, please be assured that a member of staff will collect them and walk them safely into school.</a:t>
            </a:r>
          </a:p>
          <a:p>
            <a:pPr>
              <a:lnSpc>
                <a:spcPct val="150000"/>
              </a:lnSpc>
            </a:pPr>
            <a:r>
              <a:rPr lang="en-GB" dirty="0">
                <a:latin typeface="Comic Sans MS" panose="030F0702030302020204" pitchFamily="66" charset="0"/>
              </a:rPr>
              <a:t>If you have any questions at all, please email me at </a:t>
            </a:r>
            <a:r>
              <a:rPr lang="en-GB" b="1" u="sng" dirty="0">
                <a:latin typeface="Comic Sans MS" panose="030F0702030302020204" pitchFamily="66" charset="0"/>
              </a:rPr>
              <a:t>badgers@springfield.staffs.sch.uk</a:t>
            </a:r>
            <a:r>
              <a:rPr lang="en-GB" u="sng" dirty="0">
                <a:latin typeface="Comic Sans MS" panose="030F0702030302020204" pitchFamily="66" charset="0"/>
              </a:rPr>
              <a:t> </a:t>
            </a:r>
            <a:r>
              <a:rPr lang="en-GB" dirty="0">
                <a:latin typeface="Comic Sans MS" panose="030F0702030302020204" pitchFamily="66" charset="0"/>
              </a:rPr>
              <a:t>(Claire) or contact the office - </a:t>
            </a:r>
            <a:r>
              <a:rPr lang="en-GB" b="1"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01538 383558</a:t>
            </a:r>
            <a:r>
              <a:rPr lang="en-GB"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a:t>
            </a:r>
            <a:endParaRPr lang="en-GB" dirty="0">
              <a:solidFill>
                <a:srgbClr val="000000"/>
              </a:solidFill>
              <a:latin typeface="Comic Sans MS" panose="030F0702030302020204" pitchFamily="66" charset="0"/>
              <a:ea typeface="Calibri" panose="020F0502020204030204" pitchFamily="34" charset="0"/>
              <a:cs typeface="Calibri" panose="020F0502020204030204" pitchFamily="34" charset="0"/>
            </a:endParaRPr>
          </a:p>
          <a:p>
            <a:pPr algn="ctr">
              <a:lnSpc>
                <a:spcPct val="150000"/>
              </a:lnSpc>
            </a:pPr>
            <a:r>
              <a:rPr lang="en-GB" b="1" dirty="0">
                <a:latin typeface="Comic Sans MS" panose="030F0702030302020204" pitchFamily="66" charset="0"/>
              </a:rPr>
              <a:t>Thank you! We are looking forward to our new Badgers class in September! </a:t>
            </a:r>
            <a:r>
              <a:rPr lang="en-GB" b="1" dirty="0">
                <a:latin typeface="Comic Sans MS" panose="030F0702030302020204" pitchFamily="66" charset="0"/>
                <a:sym typeface="Wingdings" panose="05000000000000000000" pitchFamily="2" charset="2"/>
              </a:rPr>
              <a:t> </a:t>
            </a:r>
            <a:endParaRPr lang="en-GB" b="1" dirty="0">
              <a:latin typeface="Comic Sans MS" panose="030F0702030302020204" pitchFamily="66" charset="0"/>
            </a:endParaRPr>
          </a:p>
        </p:txBody>
      </p:sp>
    </p:spTree>
    <p:extLst>
      <p:ext uri="{BB962C8B-B14F-4D97-AF65-F5344CB8AC3E}">
        <p14:creationId xmlns:p14="http://schemas.microsoft.com/office/powerpoint/2010/main" val="3217317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677</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Meet the staff…</vt:lpstr>
      <vt:lpstr>Daily timetable…</vt:lpstr>
      <vt:lpstr>Extra information…</vt:lpstr>
      <vt:lpstr>Extra information…</vt:lpstr>
    </vt:vector>
  </TitlesOfParts>
  <Company>Springfield Special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Dragonflys</dc:creator>
  <cp:lastModifiedBy>Claire Jervis</cp:lastModifiedBy>
  <cp:revision>37</cp:revision>
  <dcterms:created xsi:type="dcterms:W3CDTF">2021-06-29T14:37:21Z</dcterms:created>
  <dcterms:modified xsi:type="dcterms:W3CDTF">2023-07-11T14:00:55Z</dcterms:modified>
</cp:coreProperties>
</file>