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62" r:id="rId7"/>
    <p:sldId id="261" r:id="rId8"/>
    <p:sldId id="265" r:id="rId9"/>
    <p:sldId id="266"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FD9BF7-312E-4FB3-A1CF-E008DB8F15D3}"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8493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1396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92820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26169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D9BF7-312E-4FB3-A1CF-E008DB8F15D3}"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41252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FD9BF7-312E-4FB3-A1CF-E008DB8F15D3}"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21998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FD9BF7-312E-4FB3-A1CF-E008DB8F15D3}"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91827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FD9BF7-312E-4FB3-A1CF-E008DB8F15D3}"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24608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D9BF7-312E-4FB3-A1CF-E008DB8F15D3}"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51400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D9BF7-312E-4FB3-A1CF-E008DB8F15D3}"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38250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D9BF7-312E-4FB3-A1CF-E008DB8F15D3}"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49076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D9BF7-312E-4FB3-A1CF-E008DB8F15D3}" type="datetimeFigureOut">
              <a:rPr lang="en-US" smtClean="0"/>
              <a:t>9/4/2023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52E12-6BA1-4F82-A7E8-6154359E97AB}" type="slidenum">
              <a:rPr lang="en-US" smtClean="0"/>
              <a:t>‹#›</a:t>
            </a:fld>
            <a:endParaRPr lang="en-US"/>
          </a:p>
        </p:txBody>
      </p:sp>
    </p:spTree>
    <p:extLst>
      <p:ext uri="{BB962C8B-B14F-4D97-AF65-F5344CB8AC3E}">
        <p14:creationId xmlns:p14="http://schemas.microsoft.com/office/powerpoint/2010/main" val="278761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flipV="1">
            <a:off x="7662041" y="4209393"/>
            <a:ext cx="457200" cy="677917"/>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9287" y="-826222"/>
            <a:ext cx="3200401" cy="5512765"/>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85600" y="753633"/>
            <a:ext cx="5203737" cy="4356391"/>
          </a:xfrm>
          <a:prstGeom prst="rect">
            <a:avLst/>
          </a:prstGeom>
        </p:spPr>
      </p:pic>
      <p:pic>
        <p:nvPicPr>
          <p:cNvPr id="10" name="Picture 9"/>
          <p:cNvPicPr>
            <a:picLocks noChangeAspect="1"/>
          </p:cNvPicPr>
          <p:nvPr/>
        </p:nvPicPr>
        <p:blipFill>
          <a:blip r:embed="rId4"/>
          <a:stretch>
            <a:fillRect/>
          </a:stretch>
        </p:blipFill>
        <p:spPr>
          <a:xfrm>
            <a:off x="8993442" y="4933532"/>
            <a:ext cx="3095625" cy="1790700"/>
          </a:xfrm>
          <a:prstGeom prst="rect">
            <a:avLst/>
          </a:prstGeom>
        </p:spPr>
      </p:pic>
      <p:pic>
        <p:nvPicPr>
          <p:cNvPr id="6" name="Picture 5">
            <a:extLst>
              <a:ext uri="{FF2B5EF4-FFF2-40B4-BE49-F238E27FC236}">
                <a16:creationId xmlns:a16="http://schemas.microsoft.com/office/drawing/2014/main" id="{41E6B736-63DE-4A96-A135-336333BDBD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26" t="19553" r="10725" b="14960"/>
          <a:stretch/>
        </p:blipFill>
        <p:spPr>
          <a:xfrm rot="5400000">
            <a:off x="-84113" y="4340771"/>
            <a:ext cx="2798034" cy="2236425"/>
          </a:xfrm>
          <a:prstGeom prst="rect">
            <a:avLst/>
          </a:prstGeom>
        </p:spPr>
      </p:pic>
      <p:sp>
        <p:nvSpPr>
          <p:cNvPr id="7" name="Oval Callout 6"/>
          <p:cNvSpPr/>
          <p:nvPr/>
        </p:nvSpPr>
        <p:spPr>
          <a:xfrm>
            <a:off x="2661913" y="3791784"/>
            <a:ext cx="4008854" cy="2191051"/>
          </a:xfrm>
          <a:prstGeom prst="wedgeEllipseCallout">
            <a:avLst>
              <a:gd name="adj1" fmla="val -73679"/>
              <a:gd name="adj2" fmla="val 11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582411" y="4333368"/>
            <a:ext cx="4167858" cy="1200329"/>
          </a:xfrm>
          <a:prstGeom prst="rect">
            <a:avLst/>
          </a:prstGeom>
          <a:noFill/>
        </p:spPr>
        <p:txBody>
          <a:bodyPr wrap="square" rtlCol="0">
            <a:spAutoFit/>
          </a:bodyPr>
          <a:lstStyle/>
          <a:p>
            <a:pPr algn="ctr"/>
            <a:r>
              <a:rPr lang="en-GB" sz="2400" b="1" dirty="0">
                <a:latin typeface="Comic Sans MS" panose="030F0702030302020204" pitchFamily="66" charset="0"/>
              </a:rPr>
              <a:t>Welcome to Springfield School! I am Demi – Hedgehogs class teacher.</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301622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information…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67558" y="1371599"/>
            <a:ext cx="10786242" cy="536027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3541" y="1371599"/>
            <a:ext cx="10786242" cy="515032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1700" dirty="0">
                <a:latin typeface="Comic Sans MS" panose="030F0702030302020204" pitchFamily="66" charset="0"/>
              </a:rPr>
              <a:t>We have PE once a week, so please send your child to school wearing their PE kit (</a:t>
            </a:r>
            <a:r>
              <a:rPr lang="en-GB" sz="1700" i="1" dirty="0">
                <a:solidFill>
                  <a:srgbClr val="FF0000"/>
                </a:solidFill>
                <a:latin typeface="Comic Sans MS" panose="030F0702030302020204" pitchFamily="66" charset="0"/>
              </a:rPr>
              <a:t>Thursdays</a:t>
            </a:r>
            <a:r>
              <a:rPr lang="en-GB" sz="1700" dirty="0">
                <a:latin typeface="Comic Sans MS" panose="030F0702030302020204" pitchFamily="66" charset="0"/>
              </a:rPr>
              <a:t>). PE kit: jogging bottoms/ shorts (weather permitting), white t-shirt, and trainers/ pumps.</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We have swimming once a week at our school pool, so please send your child to school with swimwear, a swim nappy and a towel (</a:t>
            </a:r>
            <a:r>
              <a:rPr lang="en-GB" sz="1700" i="1" dirty="0">
                <a:solidFill>
                  <a:srgbClr val="FF0000"/>
                </a:solidFill>
                <a:latin typeface="Comic Sans MS" panose="030F0702030302020204" pitchFamily="66" charset="0"/>
              </a:rPr>
              <a:t>Tuesdays</a:t>
            </a:r>
            <a:r>
              <a:rPr lang="en-GB" sz="1700" dirty="0">
                <a:latin typeface="Comic Sans MS" panose="030F0702030302020204" pitchFamily="66" charset="0"/>
              </a:rPr>
              <a:t>).</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Please send in enough nappies/ wipes for the week – I will email you when your child is running low on these.</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Please send in enough snacks each day or at the start of the week. We have snack twice a day and encourage children to choose using their preferred method of communication.</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Please send in a water bottle to keep in school for your child to use each day. If your child drinks juice, please send in a bottle of juice and I will email you when we need more sending in.</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Children in KS1 receive free school meals, so if you would like us to order a meal or a taster plate for your child, then please let us know their choices from the lunch menu that is sent home each week. Once we get to know your child, we can support them to choose what they like to eat.</a:t>
            </a:r>
          </a:p>
        </p:txBody>
      </p:sp>
    </p:spTree>
    <p:extLst>
      <p:ext uri="{BB962C8B-B14F-4D97-AF65-F5344CB8AC3E}">
        <p14:creationId xmlns:p14="http://schemas.microsoft.com/office/powerpoint/2010/main" val="22052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information…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67558" y="1371599"/>
            <a:ext cx="10786242" cy="536027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3541" y="1371599"/>
            <a:ext cx="10786242" cy="514929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1700" dirty="0">
                <a:latin typeface="Comic Sans MS" panose="030F0702030302020204" pitchFamily="66" charset="0"/>
              </a:rPr>
              <a:t>A spare change of clothes is a good idea to keep in school, as well as sending in sun cream on hot days, and a warm-waterproof coat during the winter.</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We make the most of being outside in all weather and we also have Forest School sessions too, so please send in some waterproofs and wellies that we can keep in school for your child.</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Reading books will be sent home each day and changed weekly. It is really important to share books with your child, encouraging them to feel the pages/ lift the flaps/ pull the tabs etc. </a:t>
            </a:r>
          </a:p>
          <a:p>
            <a:pPr marL="285750" indent="-285750">
              <a:lnSpc>
                <a:spcPct val="150000"/>
              </a:lnSpc>
              <a:buFont typeface="Wingdings" panose="05000000000000000000" pitchFamily="2" charset="2"/>
              <a:buChar char="ü"/>
            </a:pPr>
            <a:r>
              <a:rPr lang="en-GB" sz="1700" dirty="0">
                <a:latin typeface="Comic Sans MS" panose="030F0702030302020204" pitchFamily="66" charset="0"/>
              </a:rPr>
              <a:t>The school day starts at 8.55am and finishes at 3.15pm. If your child is accessing transport, please be assured that a member of staff will collect them and walk them safely into school.</a:t>
            </a:r>
          </a:p>
          <a:p>
            <a:pPr>
              <a:lnSpc>
                <a:spcPct val="150000"/>
              </a:lnSpc>
            </a:pPr>
            <a:endParaRPr lang="en-GB" sz="1700" dirty="0">
              <a:latin typeface="Comic Sans MS" panose="030F0702030302020204" pitchFamily="66" charset="0"/>
            </a:endParaRPr>
          </a:p>
          <a:p>
            <a:pPr>
              <a:lnSpc>
                <a:spcPct val="150000"/>
              </a:lnSpc>
            </a:pPr>
            <a:r>
              <a:rPr lang="en-GB" sz="1700" dirty="0">
                <a:latin typeface="Comic Sans MS" panose="030F0702030302020204" pitchFamily="66" charset="0"/>
              </a:rPr>
              <a:t>If you have any questions at all, please email me at </a:t>
            </a:r>
            <a:r>
              <a:rPr lang="en-GB" sz="1700" b="1" u="sng" dirty="0">
                <a:latin typeface="Comic Sans MS" panose="030F0702030302020204" pitchFamily="66" charset="0"/>
              </a:rPr>
              <a:t>hedgehogs@springfield.staffs.sch.uk</a:t>
            </a:r>
            <a:r>
              <a:rPr lang="en-GB" sz="1700" u="sng" dirty="0">
                <a:latin typeface="Comic Sans MS" panose="030F0702030302020204" pitchFamily="66" charset="0"/>
              </a:rPr>
              <a:t> </a:t>
            </a:r>
            <a:r>
              <a:rPr lang="en-GB" sz="1700" dirty="0">
                <a:latin typeface="Comic Sans MS" panose="030F0702030302020204" pitchFamily="66" charset="0"/>
              </a:rPr>
              <a:t>(Demi) or contact the office - </a:t>
            </a:r>
            <a:r>
              <a:rPr lang="en-GB" sz="1700" b="1"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01538 383558</a:t>
            </a:r>
            <a:r>
              <a:rPr lang="en-GB" sz="17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a:t>
            </a:r>
            <a:endPar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endParaRPr>
          </a:p>
          <a:p>
            <a:pPr>
              <a:lnSpc>
                <a:spcPct val="150000"/>
              </a:lnSpc>
            </a:pPr>
            <a:endParaRPr lang="en-GB" sz="1700" dirty="0">
              <a:latin typeface="Comic Sans MS" panose="030F0702030302020204" pitchFamily="66" charset="0"/>
            </a:endParaRPr>
          </a:p>
          <a:p>
            <a:pPr algn="ctr">
              <a:lnSpc>
                <a:spcPct val="150000"/>
              </a:lnSpc>
            </a:pPr>
            <a:r>
              <a:rPr lang="en-GB" sz="1700" b="1" dirty="0">
                <a:latin typeface="Comic Sans MS" panose="030F0702030302020204" pitchFamily="66" charset="0"/>
              </a:rPr>
              <a:t>Thank you! We are looking forward to our new Hedgehogs class in September! </a:t>
            </a:r>
            <a:r>
              <a:rPr lang="en-GB" sz="1700" b="1" dirty="0">
                <a:latin typeface="Comic Sans MS" panose="030F0702030302020204" pitchFamily="66" charset="0"/>
                <a:sym typeface="Wingdings" panose="05000000000000000000" pitchFamily="2" charset="2"/>
              </a:rPr>
              <a:t> </a:t>
            </a:r>
            <a:endParaRPr lang="en-GB" sz="1700" b="1" dirty="0">
              <a:latin typeface="Comic Sans MS" panose="030F0702030302020204" pitchFamily="66" charset="0"/>
            </a:endParaRPr>
          </a:p>
        </p:txBody>
      </p:sp>
    </p:spTree>
    <p:extLst>
      <p:ext uri="{BB962C8B-B14F-4D97-AF65-F5344CB8AC3E}">
        <p14:creationId xmlns:p14="http://schemas.microsoft.com/office/powerpoint/2010/main" val="321731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74203" y="862693"/>
            <a:ext cx="5035059" cy="390241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0479" y="853468"/>
            <a:ext cx="5016608" cy="3902417"/>
          </a:xfrm>
          <a:prstGeom prst="rect">
            <a:avLst/>
          </a:prstGeom>
        </p:spPr>
      </p:pic>
      <p:sp>
        <p:nvSpPr>
          <p:cNvPr id="9" name="Rectangle 8"/>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7069" y="5675613"/>
            <a:ext cx="10263351" cy="646331"/>
          </a:xfrm>
          <a:prstGeom prst="rect">
            <a:avLst/>
          </a:prstGeom>
          <a:noFill/>
        </p:spPr>
        <p:txBody>
          <a:bodyPr wrap="square" rtlCol="0">
            <a:spAutoFit/>
          </a:bodyPr>
          <a:lstStyle/>
          <a:p>
            <a:pPr algn="ctr"/>
            <a:r>
              <a:rPr lang="en-GB" dirty="0">
                <a:latin typeface="Comic Sans MS" panose="030F0702030302020204" pitchFamily="66" charset="0"/>
              </a:rPr>
              <a:t>Here is our main reception and the hall. We have our PE sessions in the hall one day per week unless the weather is sunny, then we use our MUGA.</a:t>
            </a:r>
            <a:endParaRPr lang="en-US"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8942005" y="3638865"/>
            <a:ext cx="3105150" cy="1800225"/>
          </a:xfrm>
          <a:prstGeom prst="rect">
            <a:avLst/>
          </a:prstGeom>
        </p:spPr>
      </p:pic>
    </p:spTree>
    <p:extLst>
      <p:ext uri="{BB962C8B-B14F-4D97-AF65-F5344CB8AC3E}">
        <p14:creationId xmlns:p14="http://schemas.microsoft.com/office/powerpoint/2010/main" val="406164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This is Hedgehogs classroom. We have our group table, learning areas and work stations.</a:t>
            </a:r>
            <a:endParaRPr lang="en-US" dirty="0">
              <a:latin typeface="Comic Sans MS" panose="030F0702030302020204" pitchFamily="66" charset="0"/>
            </a:endParaRPr>
          </a:p>
        </p:txBody>
      </p:sp>
      <p:pic>
        <p:nvPicPr>
          <p:cNvPr id="3" name="Picture 2">
            <a:extLst>
              <a:ext uri="{FF2B5EF4-FFF2-40B4-BE49-F238E27FC236}">
                <a16:creationId xmlns:a16="http://schemas.microsoft.com/office/drawing/2014/main" id="{2EEBDA5B-57ED-4482-9B3F-9166F924F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2177" y="862955"/>
            <a:ext cx="4551528" cy="3413646"/>
          </a:xfrm>
          <a:prstGeom prst="rect">
            <a:avLst/>
          </a:prstGeom>
        </p:spPr>
      </p:pic>
      <p:pic>
        <p:nvPicPr>
          <p:cNvPr id="17" name="Picture 16">
            <a:extLst>
              <a:ext uri="{FF2B5EF4-FFF2-40B4-BE49-F238E27FC236}">
                <a16:creationId xmlns:a16="http://schemas.microsoft.com/office/drawing/2014/main" id="{2EAD5B26-0312-407F-8C17-80F8A591FF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296"/>
          <a:stretch/>
        </p:blipFill>
        <p:spPr>
          <a:xfrm>
            <a:off x="6979745" y="294013"/>
            <a:ext cx="5175135" cy="4582236"/>
          </a:xfrm>
          <a:prstGeom prst="rect">
            <a:avLst/>
          </a:prstGeom>
        </p:spPr>
      </p:pic>
      <p:pic>
        <p:nvPicPr>
          <p:cNvPr id="15" name="Picture 14">
            <a:extLst>
              <a:ext uri="{FF2B5EF4-FFF2-40B4-BE49-F238E27FC236}">
                <a16:creationId xmlns:a16="http://schemas.microsoft.com/office/drawing/2014/main" id="{DBF938EE-495C-4125-A3E3-3DC2D1B7A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174" y="1803079"/>
            <a:ext cx="4848015" cy="3636011"/>
          </a:xfrm>
          <a:prstGeom prst="rect">
            <a:avLst/>
          </a:prstGeom>
        </p:spPr>
      </p:pic>
    </p:spTree>
    <p:extLst>
      <p:ext uri="{BB962C8B-B14F-4D97-AF65-F5344CB8AC3E}">
        <p14:creationId xmlns:p14="http://schemas.microsoft.com/office/powerpoint/2010/main" val="114680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Here is our play tray, construction area and mark making table for our continuous provision.</a:t>
            </a:r>
            <a:endParaRPr lang="en-US" dirty="0">
              <a:latin typeface="Comic Sans MS" panose="030F0702030302020204" pitchFamily="66" charset="0"/>
            </a:endParaRPr>
          </a:p>
        </p:txBody>
      </p:sp>
      <p:pic>
        <p:nvPicPr>
          <p:cNvPr id="11" name="Picture 10">
            <a:extLst>
              <a:ext uri="{FF2B5EF4-FFF2-40B4-BE49-F238E27FC236}">
                <a16:creationId xmlns:a16="http://schemas.microsoft.com/office/drawing/2014/main" id="{85696BB0-8C88-4918-AD2F-2525C9FDD1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5" r="12916"/>
          <a:stretch/>
        </p:blipFill>
        <p:spPr>
          <a:xfrm rot="5400000">
            <a:off x="6028482" y="177245"/>
            <a:ext cx="5078096" cy="4943061"/>
          </a:xfrm>
          <a:prstGeom prst="rect">
            <a:avLst/>
          </a:prstGeom>
        </p:spPr>
      </p:pic>
      <p:pic>
        <p:nvPicPr>
          <p:cNvPr id="12" name="Picture 11">
            <a:extLst>
              <a:ext uri="{FF2B5EF4-FFF2-40B4-BE49-F238E27FC236}">
                <a16:creationId xmlns:a16="http://schemas.microsoft.com/office/drawing/2014/main" id="{96222B67-ECAF-464F-A588-FE3320950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42" r="10676"/>
          <a:stretch/>
        </p:blipFill>
        <p:spPr>
          <a:xfrm rot="5400000">
            <a:off x="678116" y="102274"/>
            <a:ext cx="5128591" cy="5143500"/>
          </a:xfrm>
          <a:prstGeom prst="rect">
            <a:avLst/>
          </a:prstGeom>
        </p:spPr>
      </p:pic>
    </p:spTree>
    <p:extLst>
      <p:ext uri="{BB962C8B-B14F-4D97-AF65-F5344CB8AC3E}">
        <p14:creationId xmlns:p14="http://schemas.microsoft.com/office/powerpoint/2010/main" val="409275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We also have a reading area, role play area and a sensory diet area with a huge tent!</a:t>
            </a:r>
            <a:endParaRPr lang="en-US" dirty="0">
              <a:latin typeface="Comic Sans MS" panose="030F0702030302020204" pitchFamily="66" charset="0"/>
            </a:endParaRPr>
          </a:p>
        </p:txBody>
      </p:sp>
      <p:pic>
        <p:nvPicPr>
          <p:cNvPr id="5" name="Picture 4">
            <a:extLst>
              <a:ext uri="{FF2B5EF4-FFF2-40B4-BE49-F238E27FC236}">
                <a16:creationId xmlns:a16="http://schemas.microsoft.com/office/drawing/2014/main" id="{800D3C25-374F-4E90-9B70-0C5741555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4" y="536056"/>
            <a:ext cx="6095293" cy="4571470"/>
          </a:xfrm>
          <a:prstGeom prst="rect">
            <a:avLst/>
          </a:prstGeom>
        </p:spPr>
      </p:pic>
      <p:pic>
        <p:nvPicPr>
          <p:cNvPr id="9" name="Picture 8">
            <a:extLst>
              <a:ext uri="{FF2B5EF4-FFF2-40B4-BE49-F238E27FC236}">
                <a16:creationId xmlns:a16="http://schemas.microsoft.com/office/drawing/2014/main" id="{CEABEBDF-FFDA-46BB-B517-1C1AAD63C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55" y="649914"/>
            <a:ext cx="5791671" cy="4343753"/>
          </a:xfrm>
          <a:prstGeom prst="rect">
            <a:avLst/>
          </a:prstGeom>
        </p:spPr>
      </p:pic>
    </p:spTree>
    <p:extLst>
      <p:ext uri="{BB962C8B-B14F-4D97-AF65-F5344CB8AC3E}">
        <p14:creationId xmlns:p14="http://schemas.microsoft.com/office/powerpoint/2010/main" val="314472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20284" y="1113214"/>
            <a:ext cx="5273512" cy="395513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57822" y="1093135"/>
            <a:ext cx="5273513" cy="3955135"/>
          </a:xfrm>
          <a:prstGeom prst="rect">
            <a:avLst/>
          </a:prstGeom>
        </p:spPr>
      </p:pic>
      <p:sp>
        <p:nvSpPr>
          <p:cNvPr id="6" name="Rectangle 5"/>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We have an amazing sensory room which we use twice a week!</a:t>
            </a:r>
            <a:endParaRPr lang="en-US"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8915729" y="3657915"/>
            <a:ext cx="3105150" cy="1781175"/>
          </a:xfrm>
          <a:prstGeom prst="rect">
            <a:avLst/>
          </a:prstGeom>
        </p:spPr>
      </p:pic>
    </p:spTree>
    <p:extLst>
      <p:ext uri="{BB962C8B-B14F-4D97-AF65-F5344CB8AC3E}">
        <p14:creationId xmlns:p14="http://schemas.microsoft.com/office/powerpoint/2010/main" val="400982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7069" y="5675613"/>
            <a:ext cx="10263351" cy="646331"/>
          </a:xfrm>
          <a:prstGeom prst="rect">
            <a:avLst/>
          </a:prstGeom>
          <a:noFill/>
        </p:spPr>
        <p:txBody>
          <a:bodyPr wrap="square" rtlCol="0">
            <a:spAutoFit/>
          </a:bodyPr>
          <a:lstStyle/>
          <a:p>
            <a:pPr algn="ctr"/>
            <a:r>
              <a:rPr lang="en-GB" dirty="0">
                <a:latin typeface="Comic Sans MS" panose="030F0702030302020204" pitchFamily="66" charset="0"/>
              </a:rPr>
              <a:t>We have our own playground area. We also have access to the bridge area, the swing, the forest school area and the sensory garden.</a:t>
            </a:r>
            <a:endParaRPr lang="en-US" dirty="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8967010" y="3657915"/>
            <a:ext cx="3095625" cy="1781175"/>
          </a:xfrm>
          <a:prstGeom prst="rect">
            <a:avLst/>
          </a:prstGeom>
        </p:spPr>
      </p:pic>
      <p:pic>
        <p:nvPicPr>
          <p:cNvPr id="3" name="Picture 2">
            <a:extLst>
              <a:ext uri="{FF2B5EF4-FFF2-40B4-BE49-F238E27FC236}">
                <a16:creationId xmlns:a16="http://schemas.microsoft.com/office/drawing/2014/main" id="{3E3585DC-DABB-4D6E-8FD3-FE960E8AF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487" y="152142"/>
            <a:ext cx="6944140" cy="5208105"/>
          </a:xfrm>
          <a:prstGeom prst="rect">
            <a:avLst/>
          </a:prstGeom>
        </p:spPr>
      </p:pic>
    </p:spTree>
    <p:extLst>
      <p:ext uri="{BB962C8B-B14F-4D97-AF65-F5344CB8AC3E}">
        <p14:creationId xmlns:p14="http://schemas.microsoft.com/office/powerpoint/2010/main" val="257424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the staff…</a:t>
            </a:r>
            <a:endParaRPr lang="en-US" dirty="0"/>
          </a:p>
        </p:txBody>
      </p:sp>
      <p:sp>
        <p:nvSpPr>
          <p:cNvPr id="5" name="Rectangle 4"/>
          <p:cNvSpPr/>
          <p:nvPr/>
        </p:nvSpPr>
        <p:spPr>
          <a:xfrm>
            <a:off x="567558" y="1545021"/>
            <a:ext cx="10786242" cy="259004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1839" y="1353336"/>
            <a:ext cx="10263351" cy="2781724"/>
          </a:xfrm>
          <a:prstGeom prst="rect">
            <a:avLst/>
          </a:prstGeom>
          <a:noFill/>
        </p:spPr>
        <p:txBody>
          <a:bodyPr wrap="square" rtlCol="0">
            <a:spAutoFit/>
          </a:bodyPr>
          <a:lstStyle/>
          <a:p>
            <a:pPr algn="ctr">
              <a:lnSpc>
                <a:spcPct val="200000"/>
              </a:lnSpc>
            </a:pPr>
            <a:r>
              <a:rPr lang="en-GB" dirty="0">
                <a:latin typeface="Comic Sans MS" panose="030F0702030302020204" pitchFamily="66" charset="0"/>
              </a:rPr>
              <a:t>In Hedgehogs class, we have one class teacher, 3 teaching assistants:</a:t>
            </a:r>
          </a:p>
          <a:p>
            <a:pPr algn="ctr">
              <a:lnSpc>
                <a:spcPct val="200000"/>
              </a:lnSpc>
            </a:pPr>
            <a:r>
              <a:rPr lang="en-GB" dirty="0">
                <a:latin typeface="Comic Sans MS" panose="030F0702030302020204" pitchFamily="66" charset="0"/>
              </a:rPr>
              <a:t>Class teacher – Demi</a:t>
            </a:r>
          </a:p>
          <a:p>
            <a:pPr algn="ctr">
              <a:lnSpc>
                <a:spcPct val="200000"/>
              </a:lnSpc>
            </a:pPr>
            <a:r>
              <a:rPr lang="en-GB" dirty="0">
                <a:latin typeface="Comic Sans MS" panose="030F0702030302020204" pitchFamily="66" charset="0"/>
              </a:rPr>
              <a:t>Teaching Assistant – Jayne</a:t>
            </a:r>
          </a:p>
          <a:p>
            <a:pPr algn="ctr">
              <a:lnSpc>
                <a:spcPct val="200000"/>
              </a:lnSpc>
            </a:pPr>
            <a:r>
              <a:rPr lang="en-GB" dirty="0">
                <a:latin typeface="Comic Sans MS" panose="030F0702030302020204" pitchFamily="66" charset="0"/>
              </a:rPr>
              <a:t>Teaching assistant – Zoe</a:t>
            </a:r>
          </a:p>
          <a:p>
            <a:pPr algn="ctr">
              <a:lnSpc>
                <a:spcPct val="200000"/>
              </a:lnSpc>
            </a:pPr>
            <a:r>
              <a:rPr lang="en-GB" dirty="0">
                <a:latin typeface="Comic Sans MS" panose="030F0702030302020204" pitchFamily="66" charset="0"/>
              </a:rPr>
              <a:t>Teaching assistant – Michelle (Monday &amp; Tuesday)</a:t>
            </a:r>
          </a:p>
        </p:txBody>
      </p:sp>
      <p:pic>
        <p:nvPicPr>
          <p:cNvPr id="4" name="Picture 3">
            <a:extLst>
              <a:ext uri="{FF2B5EF4-FFF2-40B4-BE49-F238E27FC236}">
                <a16:creationId xmlns:a16="http://schemas.microsoft.com/office/drawing/2014/main" id="{F618C729-5C00-408F-9D36-03E9BB26E6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52" r="8792" b="15733"/>
          <a:stretch/>
        </p:blipFill>
        <p:spPr>
          <a:xfrm rot="5400000">
            <a:off x="4895737" y="4268488"/>
            <a:ext cx="2199858" cy="2088982"/>
          </a:xfrm>
          <a:prstGeom prst="rect">
            <a:avLst/>
          </a:prstGeom>
        </p:spPr>
      </p:pic>
      <p:sp>
        <p:nvSpPr>
          <p:cNvPr id="9" name="Rectangle 8">
            <a:extLst>
              <a:ext uri="{FF2B5EF4-FFF2-40B4-BE49-F238E27FC236}">
                <a16:creationId xmlns:a16="http://schemas.microsoft.com/office/drawing/2014/main" id="{5A362F54-6C00-430E-839F-08C5BB28C51F}"/>
              </a:ext>
            </a:extLst>
          </p:cNvPr>
          <p:cNvSpPr/>
          <p:nvPr/>
        </p:nvSpPr>
        <p:spPr>
          <a:xfrm flipH="1">
            <a:off x="4929602" y="6288289"/>
            <a:ext cx="2332795" cy="584775"/>
          </a:xfrm>
          <a:prstGeom prst="rect">
            <a:avLst/>
          </a:prstGeom>
          <a:noFill/>
        </p:spPr>
        <p:txBody>
          <a:bodyPr wrap="square" lIns="91440" tIns="45720" rIns="91440" bIns="45720">
            <a:spAutoFit/>
          </a:bodyPr>
          <a:lstStyle/>
          <a:p>
            <a:pPr algn="ctr"/>
            <a:r>
              <a:rPr lang="en-GB"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Jayne</a:t>
            </a: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E0179B2B-E2A0-4096-B08A-7E82107860F6}"/>
              </a:ext>
            </a:extLst>
          </p:cNvPr>
          <p:cNvSpPr/>
          <p:nvPr/>
        </p:nvSpPr>
        <p:spPr>
          <a:xfrm flipH="1">
            <a:off x="8957942" y="3628276"/>
            <a:ext cx="2332795" cy="584775"/>
          </a:xfrm>
          <a:prstGeom prst="rect">
            <a:avLst/>
          </a:prstGeom>
          <a:noFill/>
        </p:spPr>
        <p:txBody>
          <a:bodyPr wrap="square" lIns="91440" tIns="45720" rIns="91440" bIns="45720">
            <a:spAutoFit/>
          </a:bodyPr>
          <a:lstStyle/>
          <a:p>
            <a:pPr algn="ctr"/>
            <a:r>
              <a:rPr lang="en-GB"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Zoe</a:t>
            </a: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B404E671-C26F-4E87-9BCA-0887D9C5C56A}"/>
              </a:ext>
            </a:extLst>
          </p:cNvPr>
          <p:cNvSpPr/>
          <p:nvPr/>
        </p:nvSpPr>
        <p:spPr>
          <a:xfrm flipH="1">
            <a:off x="716292" y="3589279"/>
            <a:ext cx="2332795" cy="584775"/>
          </a:xfrm>
          <a:prstGeom prst="rect">
            <a:avLst/>
          </a:prstGeom>
          <a:noFill/>
        </p:spPr>
        <p:txBody>
          <a:bodyPr wrap="square" lIns="91440" tIns="45720" rIns="91440" bIns="45720">
            <a:spAutoFit/>
          </a:bodyPr>
          <a:lstStyle/>
          <a:p>
            <a:pPr algn="ctr"/>
            <a:r>
              <a:rPr lang="en-GB"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Michelle</a:t>
            </a: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26" name="Picture 2" descr="Image preview">
            <a:extLst>
              <a:ext uri="{FF2B5EF4-FFF2-40B4-BE49-F238E27FC236}">
                <a16:creationId xmlns:a16="http://schemas.microsoft.com/office/drawing/2014/main" id="{DF6DFDEF-C188-4B0E-8171-64AB0C79A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469" y="429548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ADDFA6E3-32A3-48B8-90CD-0889C377B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39" y="431331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2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timetable…</a:t>
            </a:r>
            <a:endParaRPr lang="en-US" dirty="0"/>
          </a:p>
        </p:txBody>
      </p:sp>
      <p:sp>
        <p:nvSpPr>
          <p:cNvPr id="5" name="Rectangle 4"/>
          <p:cNvSpPr/>
          <p:nvPr/>
        </p:nvSpPr>
        <p:spPr>
          <a:xfrm>
            <a:off x="567558" y="1371599"/>
            <a:ext cx="10786242" cy="536027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7558" y="1371599"/>
            <a:ext cx="11056883" cy="5360635"/>
          </a:xfrm>
          <a:prstGeom prst="rect">
            <a:avLst/>
          </a:prstGeom>
          <a:noFill/>
        </p:spPr>
        <p:txBody>
          <a:bodyPr wrap="square" rtlCol="0">
            <a:spAutoFit/>
          </a:bodyPr>
          <a:lstStyle/>
          <a:p>
            <a:pPr>
              <a:lnSpc>
                <a:spcPct val="150000"/>
              </a:lnSpc>
            </a:pPr>
            <a:r>
              <a:rPr lang="en-GB" dirty="0">
                <a:latin typeface="Comic Sans MS" panose="030F0702030302020204" pitchFamily="66" charset="0"/>
              </a:rPr>
              <a:t>9-9.30am – Sensory diet, signing in and greeting (name finding / writing), reading</a:t>
            </a:r>
          </a:p>
          <a:p>
            <a:pPr>
              <a:lnSpc>
                <a:spcPct val="150000"/>
              </a:lnSpc>
            </a:pPr>
            <a:r>
              <a:rPr lang="en-GB" dirty="0">
                <a:latin typeface="Comic Sans MS" panose="030F0702030302020204" pitchFamily="66" charset="0"/>
              </a:rPr>
              <a:t>9.30-10.15am – Phonics; Focused lesson with access to structured and unstructured activities within the room/ continuous provision</a:t>
            </a:r>
          </a:p>
          <a:p>
            <a:pPr>
              <a:lnSpc>
                <a:spcPct val="150000"/>
              </a:lnSpc>
            </a:pPr>
            <a:r>
              <a:rPr lang="en-GB" dirty="0">
                <a:latin typeface="Comic Sans MS" panose="030F0702030302020204" pitchFamily="66" charset="0"/>
              </a:rPr>
              <a:t> 10.15-11am – Snack time, play time and toileting</a:t>
            </a:r>
          </a:p>
          <a:p>
            <a:pPr>
              <a:lnSpc>
                <a:spcPct val="150000"/>
              </a:lnSpc>
            </a:pPr>
            <a:r>
              <a:rPr lang="en-GB" dirty="0">
                <a:latin typeface="Comic Sans MS" panose="030F0702030302020204" pitchFamily="66" charset="0"/>
              </a:rPr>
              <a:t>11-11.40am – Focussed lesson (group time and 1:1 activities) with access to structured and unstructured activities within the room. Food play from 11.40-11.50am.</a:t>
            </a:r>
          </a:p>
          <a:p>
            <a:pPr>
              <a:lnSpc>
                <a:spcPct val="150000"/>
              </a:lnSpc>
            </a:pPr>
            <a:r>
              <a:rPr lang="en-GB" dirty="0">
                <a:latin typeface="Comic Sans MS" panose="030F0702030302020204" pitchFamily="66" charset="0"/>
              </a:rPr>
              <a:t>11.50-12pm – Group time. 12-1.30pm – Lunch time and play time, toileting.</a:t>
            </a:r>
          </a:p>
          <a:p>
            <a:pPr>
              <a:lnSpc>
                <a:spcPct val="150000"/>
              </a:lnSpc>
            </a:pPr>
            <a:r>
              <a:rPr lang="en-GB" dirty="0">
                <a:latin typeface="Comic Sans MS" panose="030F0702030302020204" pitchFamily="66" charset="0"/>
              </a:rPr>
              <a:t>1.30-2.15pm – Focussed lesson with access to structured and unstructured activities within the room.</a:t>
            </a:r>
          </a:p>
          <a:p>
            <a:pPr>
              <a:lnSpc>
                <a:spcPct val="150000"/>
              </a:lnSpc>
            </a:pPr>
            <a:r>
              <a:rPr lang="en-GB" dirty="0">
                <a:latin typeface="Comic Sans MS" panose="030F0702030302020204" pitchFamily="66" charset="0"/>
              </a:rPr>
              <a:t>2.15pm – Snack time, playtime, toileting.</a:t>
            </a:r>
          </a:p>
          <a:p>
            <a:pPr>
              <a:lnSpc>
                <a:spcPct val="150000"/>
              </a:lnSpc>
            </a:pPr>
            <a:r>
              <a:rPr lang="en-GB" dirty="0">
                <a:latin typeface="Comic Sans MS" panose="030F0702030302020204" pitchFamily="66" charset="0"/>
              </a:rPr>
              <a:t>2.30-3pm – Focussed lesson with access to structured and unstructured activities within the room.</a:t>
            </a:r>
          </a:p>
          <a:p>
            <a:pPr>
              <a:lnSpc>
                <a:spcPct val="150000"/>
              </a:lnSpc>
            </a:pPr>
            <a:r>
              <a:rPr lang="en-GB" dirty="0">
                <a:latin typeface="Comic Sans MS" panose="030F0702030302020204" pitchFamily="66" charset="0"/>
              </a:rPr>
              <a:t>3pm – End of the day</a:t>
            </a:r>
            <a:endParaRPr lang="en-GB" sz="1600" dirty="0">
              <a:latin typeface="Comic Sans MS" panose="030F0702030302020204" pitchFamily="66" charset="0"/>
            </a:endParaRPr>
          </a:p>
          <a:p>
            <a:pPr>
              <a:lnSpc>
                <a:spcPct val="150000"/>
              </a:lnSpc>
            </a:pPr>
            <a:r>
              <a:rPr lang="en-GB" sz="1600" dirty="0">
                <a:latin typeface="Comic Sans MS" panose="030F0702030302020204" pitchFamily="66" charset="0"/>
              </a:rPr>
              <a:t>*Focused lessons will be English, Maths, Phonics, Key Skills/ Interventions, PSHE, RE, Science, PE and Swimming, Art and Design, Design and Technology, Computing, Geography, History, and Music.</a:t>
            </a:r>
          </a:p>
        </p:txBody>
      </p:sp>
    </p:spTree>
    <p:extLst>
      <p:ext uri="{BB962C8B-B14F-4D97-AF65-F5344CB8AC3E}">
        <p14:creationId xmlns:p14="http://schemas.microsoft.com/office/powerpoint/2010/main" val="3081588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794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the staff…</vt:lpstr>
      <vt:lpstr>Daily timetable…</vt:lpstr>
      <vt:lpstr>Extra information…</vt:lpstr>
      <vt:lpstr>Extra information…</vt:lpstr>
    </vt:vector>
  </TitlesOfParts>
  <Company>Springfield Special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Dragonflys</dc:creator>
  <cp:lastModifiedBy>Demi Walters</cp:lastModifiedBy>
  <cp:revision>23</cp:revision>
  <dcterms:created xsi:type="dcterms:W3CDTF">2021-06-29T14:37:21Z</dcterms:created>
  <dcterms:modified xsi:type="dcterms:W3CDTF">2023-09-04T14:23:26Z</dcterms:modified>
</cp:coreProperties>
</file>