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2" r:id="rId1"/>
  </p:sldMasterIdLst>
  <p:sldIdLst>
    <p:sldId id="256" r:id="rId2"/>
    <p:sldId id="257" r:id="rId3"/>
    <p:sldId id="258" r:id="rId4"/>
    <p:sldId id="268" r:id="rId5"/>
    <p:sldId id="262" r:id="rId6"/>
    <p:sldId id="261" r:id="rId7"/>
    <p:sldId id="265" r:id="rId8"/>
    <p:sldId id="266" r:id="rId9"/>
    <p:sldId id="267" r:id="rId10"/>
    <p:sldId id="270" r:id="rId1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684"/>
    <a:srgbClr val="CBF8F8"/>
    <a:srgbClr val="F1C4D6"/>
    <a:srgbClr val="AEDDC4"/>
    <a:srgbClr val="B8E293"/>
    <a:srgbClr val="BFFFFF"/>
    <a:srgbClr val="7FF2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86" d="100"/>
          <a:sy n="86" d="100"/>
        </p:scale>
        <p:origin x="37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72DC9-72D7-4D09-AA14-054FEA977D5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4F5FE68-F0FD-4D7E-BB03-5DAA526BC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8470DF9-D19C-4B10-9F97-30F79F453914}"/>
              </a:ext>
            </a:extLst>
          </p:cNvPr>
          <p:cNvSpPr>
            <a:spLocks noGrp="1"/>
          </p:cNvSpPr>
          <p:nvPr>
            <p:ph type="dt" sz="half" idx="10"/>
          </p:nvPr>
        </p:nvSpPr>
        <p:spPr/>
        <p:txBody>
          <a:bodyPr/>
          <a:lstStyle/>
          <a:p>
            <a:fld id="{4EFD9BF7-312E-4FB3-A1CF-E008DB8F15D3}" type="datetimeFigureOut">
              <a:rPr lang="en-US" smtClean="0"/>
              <a:t>7/6/2023</a:t>
            </a:fld>
            <a:endParaRPr lang="en-US"/>
          </a:p>
        </p:txBody>
      </p:sp>
      <p:sp>
        <p:nvSpPr>
          <p:cNvPr id="5" name="Footer Placeholder 4">
            <a:extLst>
              <a:ext uri="{FF2B5EF4-FFF2-40B4-BE49-F238E27FC236}">
                <a16:creationId xmlns:a16="http://schemas.microsoft.com/office/drawing/2014/main" id="{757FF3AC-2586-4209-809D-4597EEE63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1089C-98EA-4B54-B4EF-9D348BE128CD}"/>
              </a:ext>
            </a:extLst>
          </p:cNvPr>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2207965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3F98-21C5-4D7D-B72F-8D2F176E4F7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146B480-49D1-4369-BFC9-7D5841C49B1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A60FA78-7D16-4289-AF45-1C627D834554}"/>
              </a:ext>
            </a:extLst>
          </p:cNvPr>
          <p:cNvSpPr>
            <a:spLocks noGrp="1"/>
          </p:cNvSpPr>
          <p:nvPr>
            <p:ph type="dt" sz="half" idx="10"/>
          </p:nvPr>
        </p:nvSpPr>
        <p:spPr/>
        <p:txBody>
          <a:bodyPr/>
          <a:lstStyle/>
          <a:p>
            <a:fld id="{4EFD9BF7-312E-4FB3-A1CF-E008DB8F15D3}" type="datetimeFigureOut">
              <a:rPr lang="en-US" smtClean="0"/>
              <a:t>7/6/2023</a:t>
            </a:fld>
            <a:endParaRPr lang="en-US"/>
          </a:p>
        </p:txBody>
      </p:sp>
      <p:sp>
        <p:nvSpPr>
          <p:cNvPr id="5" name="Footer Placeholder 4">
            <a:extLst>
              <a:ext uri="{FF2B5EF4-FFF2-40B4-BE49-F238E27FC236}">
                <a16:creationId xmlns:a16="http://schemas.microsoft.com/office/drawing/2014/main" id="{8D6873E0-2091-4357-B563-4F76DD0C5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70C80-2564-49ED-B672-76A85918374B}"/>
              </a:ext>
            </a:extLst>
          </p:cNvPr>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722903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7FF5CE-5F76-4836-ADC9-6D23346D8C3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96F56E5-EADE-42DB-9C5E-3F0A38A6B0A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549757-9ADE-48B1-99C0-146F360F8CAA}"/>
              </a:ext>
            </a:extLst>
          </p:cNvPr>
          <p:cNvSpPr>
            <a:spLocks noGrp="1"/>
          </p:cNvSpPr>
          <p:nvPr>
            <p:ph type="dt" sz="half" idx="10"/>
          </p:nvPr>
        </p:nvSpPr>
        <p:spPr/>
        <p:txBody>
          <a:bodyPr/>
          <a:lstStyle/>
          <a:p>
            <a:fld id="{4EFD9BF7-312E-4FB3-A1CF-E008DB8F15D3}" type="datetimeFigureOut">
              <a:rPr lang="en-US" smtClean="0"/>
              <a:t>7/6/2023</a:t>
            </a:fld>
            <a:endParaRPr lang="en-US"/>
          </a:p>
        </p:txBody>
      </p:sp>
      <p:sp>
        <p:nvSpPr>
          <p:cNvPr id="5" name="Footer Placeholder 4">
            <a:extLst>
              <a:ext uri="{FF2B5EF4-FFF2-40B4-BE49-F238E27FC236}">
                <a16:creationId xmlns:a16="http://schemas.microsoft.com/office/drawing/2014/main" id="{4A995645-B9E4-425E-910E-96EECECFE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DF19D-0F14-4C2F-9E24-04761A5526ED}"/>
              </a:ext>
            </a:extLst>
          </p:cNvPr>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2071534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EABD3-8E86-4521-AA03-55FF4F2CDF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80E1DDA-4BD1-4A77-B118-99ACAFED04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AEC4999-A70D-4C7A-8361-59EE743F390B}"/>
              </a:ext>
            </a:extLst>
          </p:cNvPr>
          <p:cNvSpPr>
            <a:spLocks noGrp="1"/>
          </p:cNvSpPr>
          <p:nvPr>
            <p:ph type="dt" sz="half" idx="10"/>
          </p:nvPr>
        </p:nvSpPr>
        <p:spPr/>
        <p:txBody>
          <a:bodyPr/>
          <a:lstStyle/>
          <a:p>
            <a:fld id="{4EFD9BF7-312E-4FB3-A1CF-E008DB8F15D3}" type="datetimeFigureOut">
              <a:rPr lang="en-US" smtClean="0"/>
              <a:t>7/6/2023</a:t>
            </a:fld>
            <a:endParaRPr lang="en-US"/>
          </a:p>
        </p:txBody>
      </p:sp>
      <p:sp>
        <p:nvSpPr>
          <p:cNvPr id="5" name="Footer Placeholder 4">
            <a:extLst>
              <a:ext uri="{FF2B5EF4-FFF2-40B4-BE49-F238E27FC236}">
                <a16:creationId xmlns:a16="http://schemas.microsoft.com/office/drawing/2014/main" id="{D7A1308C-8344-48A2-8315-C2AC8A376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FDC84-94DD-4140-A0FE-C246B72FD419}"/>
              </a:ext>
            </a:extLst>
          </p:cNvPr>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415848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63A3-E9C1-41EE-8B54-9701C27F6E2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BAC0A0B-3285-4F61-813E-3EDA732947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720FFC7-C71C-4C9E-9E8C-31DB0B94716B}"/>
              </a:ext>
            </a:extLst>
          </p:cNvPr>
          <p:cNvSpPr>
            <a:spLocks noGrp="1"/>
          </p:cNvSpPr>
          <p:nvPr>
            <p:ph type="dt" sz="half" idx="10"/>
          </p:nvPr>
        </p:nvSpPr>
        <p:spPr/>
        <p:txBody>
          <a:bodyPr/>
          <a:lstStyle/>
          <a:p>
            <a:fld id="{4EFD9BF7-312E-4FB3-A1CF-E008DB8F15D3}" type="datetimeFigureOut">
              <a:rPr lang="en-US" smtClean="0"/>
              <a:t>7/6/2023</a:t>
            </a:fld>
            <a:endParaRPr lang="en-US"/>
          </a:p>
        </p:txBody>
      </p:sp>
      <p:sp>
        <p:nvSpPr>
          <p:cNvPr id="5" name="Footer Placeholder 4">
            <a:extLst>
              <a:ext uri="{FF2B5EF4-FFF2-40B4-BE49-F238E27FC236}">
                <a16:creationId xmlns:a16="http://schemas.microsoft.com/office/drawing/2014/main" id="{C4733BBA-32EC-4D48-923A-F5140AA2B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37855-F667-4228-A593-3F39AC61F9EF}"/>
              </a:ext>
            </a:extLst>
          </p:cNvPr>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371053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844F0-E650-45FD-81AB-1E55BE54BB2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CA0ECBD-7344-4E9A-B802-EDA1B0EF77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6C3F3FC-C616-4CFF-81C1-1D23208C12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A6187FD-87E8-40BE-828D-8339B714A389}"/>
              </a:ext>
            </a:extLst>
          </p:cNvPr>
          <p:cNvSpPr>
            <a:spLocks noGrp="1"/>
          </p:cNvSpPr>
          <p:nvPr>
            <p:ph type="dt" sz="half" idx="10"/>
          </p:nvPr>
        </p:nvSpPr>
        <p:spPr/>
        <p:txBody>
          <a:bodyPr/>
          <a:lstStyle/>
          <a:p>
            <a:fld id="{4EFD9BF7-312E-4FB3-A1CF-E008DB8F15D3}" type="datetimeFigureOut">
              <a:rPr lang="en-US" smtClean="0"/>
              <a:t>7/6/2023</a:t>
            </a:fld>
            <a:endParaRPr lang="en-US"/>
          </a:p>
        </p:txBody>
      </p:sp>
      <p:sp>
        <p:nvSpPr>
          <p:cNvPr id="6" name="Footer Placeholder 5">
            <a:extLst>
              <a:ext uri="{FF2B5EF4-FFF2-40B4-BE49-F238E27FC236}">
                <a16:creationId xmlns:a16="http://schemas.microsoft.com/office/drawing/2014/main" id="{BBB420C8-A9C9-43EA-BD8E-56AF28F81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CB013-05F4-4B10-95AF-B231DE00C2DE}"/>
              </a:ext>
            </a:extLst>
          </p:cNvPr>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3758639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8048-6573-4A9E-80D2-2E8AA2CF5A8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4BF70CB-852F-4FEB-9420-D701FDDD7D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760AD4F-A5B4-490B-AF5F-DE1325D1AB1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78BC224-4DDB-4858-B6E5-7F63E05289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88FB1FD-3D79-41C9-A5D7-F8E283C4F6D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0732563-F666-428D-B8BE-BCACA84BE82F}"/>
              </a:ext>
            </a:extLst>
          </p:cNvPr>
          <p:cNvSpPr>
            <a:spLocks noGrp="1"/>
          </p:cNvSpPr>
          <p:nvPr>
            <p:ph type="dt" sz="half" idx="10"/>
          </p:nvPr>
        </p:nvSpPr>
        <p:spPr/>
        <p:txBody>
          <a:bodyPr/>
          <a:lstStyle/>
          <a:p>
            <a:fld id="{4EFD9BF7-312E-4FB3-A1CF-E008DB8F15D3}" type="datetimeFigureOut">
              <a:rPr lang="en-US" smtClean="0"/>
              <a:t>7/6/2023</a:t>
            </a:fld>
            <a:endParaRPr lang="en-US"/>
          </a:p>
        </p:txBody>
      </p:sp>
      <p:sp>
        <p:nvSpPr>
          <p:cNvPr id="8" name="Footer Placeholder 7">
            <a:extLst>
              <a:ext uri="{FF2B5EF4-FFF2-40B4-BE49-F238E27FC236}">
                <a16:creationId xmlns:a16="http://schemas.microsoft.com/office/drawing/2014/main" id="{EF062F7D-9EC3-479A-972C-6C553AFE0A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E8764F-4BEE-46D4-9D3E-BED65DBA9EC4}"/>
              </a:ext>
            </a:extLst>
          </p:cNvPr>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3701286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BD8B9-1805-407B-ADF1-B518C59D404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CD5386A-06E3-479A-9B79-F7E1C5920A55}"/>
              </a:ext>
            </a:extLst>
          </p:cNvPr>
          <p:cNvSpPr>
            <a:spLocks noGrp="1"/>
          </p:cNvSpPr>
          <p:nvPr>
            <p:ph type="dt" sz="half" idx="10"/>
          </p:nvPr>
        </p:nvSpPr>
        <p:spPr/>
        <p:txBody>
          <a:bodyPr/>
          <a:lstStyle/>
          <a:p>
            <a:fld id="{4EFD9BF7-312E-4FB3-A1CF-E008DB8F15D3}" type="datetimeFigureOut">
              <a:rPr lang="en-US" smtClean="0"/>
              <a:t>7/6/2023</a:t>
            </a:fld>
            <a:endParaRPr lang="en-US"/>
          </a:p>
        </p:txBody>
      </p:sp>
      <p:sp>
        <p:nvSpPr>
          <p:cNvPr id="4" name="Footer Placeholder 3">
            <a:extLst>
              <a:ext uri="{FF2B5EF4-FFF2-40B4-BE49-F238E27FC236}">
                <a16:creationId xmlns:a16="http://schemas.microsoft.com/office/drawing/2014/main" id="{FF63128A-03AE-4DF1-B473-9292B523F2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B5A02B-F073-448D-A0B0-D7E249DB84A7}"/>
              </a:ext>
            </a:extLst>
          </p:cNvPr>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39429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CD870A-2F51-40DB-BBAC-BB78D3E2489B}"/>
              </a:ext>
            </a:extLst>
          </p:cNvPr>
          <p:cNvSpPr>
            <a:spLocks noGrp="1"/>
          </p:cNvSpPr>
          <p:nvPr>
            <p:ph type="dt" sz="half" idx="10"/>
          </p:nvPr>
        </p:nvSpPr>
        <p:spPr/>
        <p:txBody>
          <a:bodyPr/>
          <a:lstStyle/>
          <a:p>
            <a:fld id="{4EFD9BF7-312E-4FB3-A1CF-E008DB8F15D3}" type="datetimeFigureOut">
              <a:rPr lang="en-US" smtClean="0"/>
              <a:t>7/6/2023</a:t>
            </a:fld>
            <a:endParaRPr lang="en-US"/>
          </a:p>
        </p:txBody>
      </p:sp>
      <p:sp>
        <p:nvSpPr>
          <p:cNvPr id="3" name="Footer Placeholder 2">
            <a:extLst>
              <a:ext uri="{FF2B5EF4-FFF2-40B4-BE49-F238E27FC236}">
                <a16:creationId xmlns:a16="http://schemas.microsoft.com/office/drawing/2014/main" id="{A178D4A0-B05B-447B-BB75-BBC120FFFB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0622AA-EFE4-41F1-95C2-78A73F300714}"/>
              </a:ext>
            </a:extLst>
          </p:cNvPr>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1182955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B7F-9244-4AE7-9FC3-1AD1F42A33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5F23380-2D2D-4EC4-8AD5-3CAC0EC7C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FF47004-3BC3-4A17-AA32-1CBCC1250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9C82D7-0716-422B-83B6-CFC9FC4C2465}"/>
              </a:ext>
            </a:extLst>
          </p:cNvPr>
          <p:cNvSpPr>
            <a:spLocks noGrp="1"/>
          </p:cNvSpPr>
          <p:nvPr>
            <p:ph type="dt" sz="half" idx="10"/>
          </p:nvPr>
        </p:nvSpPr>
        <p:spPr/>
        <p:txBody>
          <a:bodyPr/>
          <a:lstStyle/>
          <a:p>
            <a:fld id="{4EFD9BF7-312E-4FB3-A1CF-E008DB8F15D3}" type="datetimeFigureOut">
              <a:rPr lang="en-US" smtClean="0"/>
              <a:t>7/6/2023</a:t>
            </a:fld>
            <a:endParaRPr lang="en-US"/>
          </a:p>
        </p:txBody>
      </p:sp>
      <p:sp>
        <p:nvSpPr>
          <p:cNvPr id="6" name="Footer Placeholder 5">
            <a:extLst>
              <a:ext uri="{FF2B5EF4-FFF2-40B4-BE49-F238E27FC236}">
                <a16:creationId xmlns:a16="http://schemas.microsoft.com/office/drawing/2014/main" id="{C386F91C-9882-40FF-94BD-0D79680ED5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68521-DB91-480B-A56F-2E3612518143}"/>
              </a:ext>
            </a:extLst>
          </p:cNvPr>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47339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CCD31-8BD5-4F00-A49A-8BF3FAD9DF4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0D7833D-E40E-493B-96B9-296711BD74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E9F41BB-68DA-47D3-A848-86E871732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74B206-E7D2-4021-9D6C-3A87C5F06FC7}"/>
              </a:ext>
            </a:extLst>
          </p:cNvPr>
          <p:cNvSpPr>
            <a:spLocks noGrp="1"/>
          </p:cNvSpPr>
          <p:nvPr>
            <p:ph type="dt" sz="half" idx="10"/>
          </p:nvPr>
        </p:nvSpPr>
        <p:spPr/>
        <p:txBody>
          <a:bodyPr/>
          <a:lstStyle/>
          <a:p>
            <a:fld id="{4EFD9BF7-312E-4FB3-A1CF-E008DB8F15D3}" type="datetimeFigureOut">
              <a:rPr lang="en-US" smtClean="0"/>
              <a:t>7/6/2023</a:t>
            </a:fld>
            <a:endParaRPr lang="en-US"/>
          </a:p>
        </p:txBody>
      </p:sp>
      <p:sp>
        <p:nvSpPr>
          <p:cNvPr id="6" name="Footer Placeholder 5">
            <a:extLst>
              <a:ext uri="{FF2B5EF4-FFF2-40B4-BE49-F238E27FC236}">
                <a16:creationId xmlns:a16="http://schemas.microsoft.com/office/drawing/2014/main" id="{75EF0610-C2D1-461D-BA5B-7E0BCE6A6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C3C5D-BF55-4865-AA40-DFCEB9A233F6}"/>
              </a:ext>
            </a:extLst>
          </p:cNvPr>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148696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CA4C41-DB1C-46D5-9BFE-58F69A81C6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B457D3A-D696-49CC-B855-23478F81C3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A2B964B-9C1E-4E5A-8FCE-B1718FF70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D9BF7-312E-4FB3-A1CF-E008DB8F15D3}" type="datetimeFigureOut">
              <a:rPr lang="en-US" smtClean="0"/>
              <a:t>7/6/2023</a:t>
            </a:fld>
            <a:endParaRPr lang="en-US"/>
          </a:p>
        </p:txBody>
      </p:sp>
      <p:sp>
        <p:nvSpPr>
          <p:cNvPr id="5" name="Footer Placeholder 4">
            <a:extLst>
              <a:ext uri="{FF2B5EF4-FFF2-40B4-BE49-F238E27FC236}">
                <a16:creationId xmlns:a16="http://schemas.microsoft.com/office/drawing/2014/main" id="{688FA866-DB60-49B1-B2BE-E8CDD88DF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336E5C-9C06-4DA4-9A23-A13F115FB3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52E12-6BA1-4F82-A7E8-6154359E97AB}" type="slidenum">
              <a:rPr lang="en-US" smtClean="0"/>
              <a:t>‹#›</a:t>
            </a:fld>
            <a:endParaRPr lang="en-US"/>
          </a:p>
        </p:txBody>
      </p:sp>
    </p:spTree>
    <p:extLst>
      <p:ext uri="{BB962C8B-B14F-4D97-AF65-F5344CB8AC3E}">
        <p14:creationId xmlns:p14="http://schemas.microsoft.com/office/powerpoint/2010/main" val="325353307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flipV="1">
            <a:off x="7662041" y="4209393"/>
            <a:ext cx="457200" cy="677917"/>
          </a:xfrm>
        </p:spPr>
        <p:txBody>
          <a:bodyPr/>
          <a:lstStyle/>
          <a:p>
            <a:endParaRPr lang="en-US"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85600" y="753633"/>
            <a:ext cx="5203737" cy="4356391"/>
          </a:xfrm>
          <a:prstGeom prst="rect">
            <a:avLst/>
          </a:prstGeom>
          <a:solidFill>
            <a:srgbClr val="FFFFFF">
              <a:shade val="85000"/>
            </a:srgbClr>
          </a:solidFill>
          <a:ln w="1905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3"/>
          <a:stretch>
            <a:fillRect/>
          </a:stretch>
        </p:blipFill>
        <p:spPr>
          <a:xfrm>
            <a:off x="8993442" y="4933532"/>
            <a:ext cx="3095625" cy="17907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29287" y="-826222"/>
            <a:ext cx="3200401" cy="5512765"/>
          </a:xfrm>
          <a:prstGeom prst="rect">
            <a:avLst/>
          </a:prstGeom>
          <a:solidFill>
            <a:srgbClr val="FFFFFF">
              <a:shade val="85000"/>
            </a:srgbClr>
          </a:solidFill>
          <a:ln w="1905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A96FCD6C-FF27-4199-8A1D-47E51E67F1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122" t="26005" r="33851" b="19971"/>
          <a:stretch/>
        </p:blipFill>
        <p:spPr>
          <a:xfrm rot="5400000">
            <a:off x="146166" y="3712397"/>
            <a:ext cx="2882228" cy="2778711"/>
          </a:xfrm>
          <a:prstGeom prst="ellipse">
            <a:avLst/>
          </a:prstGeom>
          <a:ln w="190500" cap="rnd">
            <a:solidFill>
              <a:schemeClr val="bg1"/>
            </a:solidFill>
            <a:prstDash val="solid"/>
          </a:ln>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Oval Callout 6"/>
          <p:cNvSpPr/>
          <p:nvPr/>
        </p:nvSpPr>
        <p:spPr>
          <a:xfrm>
            <a:off x="3305651" y="3543830"/>
            <a:ext cx="4356390" cy="2395952"/>
          </a:xfrm>
          <a:prstGeom prst="wedgeEllipseCallout">
            <a:avLst>
              <a:gd name="adj1" fmla="val -73679"/>
              <a:gd name="adj2" fmla="val 11581"/>
            </a:avLst>
          </a:prstGeom>
          <a:solidFill>
            <a:srgbClr val="FDE68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b="1" dirty="0">
                <a:latin typeface="Comic Sans MS" panose="030F0702030302020204" pitchFamily="66" charset="0"/>
              </a:rPr>
              <a:t>Welcome to Springfield School! I am Amy – Butterflies class teacher</a:t>
            </a:r>
            <a:r>
              <a:rPr lang="en-GB" sz="1800" b="1" dirty="0">
                <a:latin typeface="Comic Sans MS" panose="030F0702030302020204" pitchFamily="66" charset="0"/>
              </a:rPr>
              <a:t>.</a:t>
            </a:r>
            <a:endParaRPr lang="en-US" sz="1800" b="1" dirty="0">
              <a:latin typeface="Comic Sans MS" panose="030F0702030302020204" pitchFamily="66" charset="0"/>
            </a:endParaRPr>
          </a:p>
        </p:txBody>
      </p:sp>
    </p:spTree>
    <p:extLst>
      <p:ext uri="{BB962C8B-B14F-4D97-AF65-F5344CB8AC3E}">
        <p14:creationId xmlns:p14="http://schemas.microsoft.com/office/powerpoint/2010/main" val="3016224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2879" y="363428"/>
            <a:ext cx="10786242" cy="6131144"/>
          </a:xfrm>
          <a:prstGeom prst="rect">
            <a:avLst/>
          </a:prstGeom>
          <a:solidFill>
            <a:srgbClr val="CBF8F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Extra Information</a:t>
            </a:r>
            <a:endParaRPr lang="en-GB" sz="1600" dirty="0">
              <a:latin typeface="Comic Sans MS" panose="030F0702030302020204" pitchFamily="66" charset="0"/>
            </a:endParaRPr>
          </a:p>
          <a:p>
            <a:pPr marL="285750" indent="-285750">
              <a:lnSpc>
                <a:spcPct val="150000"/>
              </a:lnSpc>
              <a:buFont typeface="Arial" panose="020B0604020202020204" pitchFamily="34" charset="0"/>
              <a:buChar char="•"/>
            </a:pPr>
            <a:r>
              <a:rPr lang="en-GB" sz="1600" dirty="0">
                <a:latin typeface="Comic Sans MS" panose="030F0702030302020204" pitchFamily="66" charset="0"/>
              </a:rPr>
              <a:t>It is a good idea to keep a spare change of clothes at school, as well as sending in sun cream on hot days, and a warm-waterproof coat during the winter.</a:t>
            </a:r>
          </a:p>
          <a:p>
            <a:pPr marL="285750" indent="-285750">
              <a:lnSpc>
                <a:spcPct val="150000"/>
              </a:lnSpc>
              <a:buFont typeface="Arial" panose="020B0604020202020204" pitchFamily="34" charset="0"/>
              <a:buChar char="•"/>
            </a:pPr>
            <a:r>
              <a:rPr lang="en-GB" sz="1600" dirty="0">
                <a:latin typeface="Comic Sans MS" panose="030F0702030302020204" pitchFamily="66" charset="0"/>
              </a:rPr>
              <a:t>We make the most of being outside in all weather and we also have Forest School sessions too, so please send in some waterproofs and wellies that we can keep in school for your child.</a:t>
            </a:r>
          </a:p>
          <a:p>
            <a:pPr marL="285750" indent="-285750">
              <a:lnSpc>
                <a:spcPct val="150000"/>
              </a:lnSpc>
              <a:buFont typeface="Arial" panose="020B0604020202020204" pitchFamily="34" charset="0"/>
              <a:buChar char="•"/>
            </a:pPr>
            <a:r>
              <a:rPr lang="en-GB" sz="1600" dirty="0">
                <a:latin typeface="Comic Sans MS" panose="030F0702030302020204" pitchFamily="66" charset="0"/>
              </a:rPr>
              <a:t>Reading books will be sent home each day and changed weekly. It is really important to share books with your child, encouraging them to listen, join in and discuss the stories. </a:t>
            </a:r>
          </a:p>
          <a:p>
            <a:pPr marL="285750" indent="-285750">
              <a:lnSpc>
                <a:spcPct val="150000"/>
              </a:lnSpc>
              <a:buFont typeface="Arial" panose="020B0604020202020204" pitchFamily="34" charset="0"/>
              <a:buChar char="•"/>
            </a:pPr>
            <a:r>
              <a:rPr lang="en-GB" sz="1600" dirty="0">
                <a:latin typeface="Comic Sans MS" panose="030F0702030302020204" pitchFamily="66" charset="0"/>
              </a:rPr>
              <a:t>The school day starts at 8.55am and finishes at 3.15pm. If your child is accessing transport, please be assured that a member of staff will collect them and walk them safely into school.</a:t>
            </a:r>
          </a:p>
          <a:p>
            <a:pPr marL="285750" indent="-285750">
              <a:lnSpc>
                <a:spcPct val="150000"/>
              </a:lnSpc>
              <a:buFont typeface="Arial" panose="020B0604020202020204" pitchFamily="34" charset="0"/>
              <a:buChar char="•"/>
            </a:pPr>
            <a:endParaRPr lang="en-GB" sz="1600" dirty="0">
              <a:latin typeface="Comic Sans MS" panose="030F0702030302020204" pitchFamily="66" charset="0"/>
            </a:endParaRPr>
          </a:p>
          <a:p>
            <a:pPr marL="285750" indent="-285750">
              <a:lnSpc>
                <a:spcPct val="150000"/>
              </a:lnSpc>
              <a:buFont typeface="Arial" panose="020B0604020202020204" pitchFamily="34" charset="0"/>
              <a:buChar char="•"/>
            </a:pPr>
            <a:r>
              <a:rPr lang="en-GB" sz="1600" dirty="0">
                <a:latin typeface="Comic Sans MS" panose="030F0702030302020204" pitchFamily="66" charset="0"/>
              </a:rPr>
              <a:t>If you have any questions, please email me at </a:t>
            </a:r>
            <a:r>
              <a:rPr lang="en-GB" sz="1600" b="1" u="sng" dirty="0">
                <a:latin typeface="Comic Sans MS" panose="030F0702030302020204" pitchFamily="66" charset="0"/>
              </a:rPr>
              <a:t>butterflies@springfield.staffs.sch.uk</a:t>
            </a:r>
            <a:r>
              <a:rPr lang="en-GB" sz="1600" u="sng" dirty="0">
                <a:latin typeface="Comic Sans MS" panose="030F0702030302020204" pitchFamily="66" charset="0"/>
              </a:rPr>
              <a:t> </a:t>
            </a:r>
            <a:r>
              <a:rPr lang="en-GB" sz="1600" dirty="0">
                <a:latin typeface="Comic Sans MS" panose="030F0702030302020204" pitchFamily="66" charset="0"/>
              </a:rPr>
              <a:t>(Amy) or contact the office - </a:t>
            </a:r>
            <a:r>
              <a:rPr lang="en-GB" sz="1600" b="1"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01538 383558</a:t>
            </a:r>
            <a:r>
              <a:rPr lang="en-GB" sz="160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a:t>
            </a:r>
            <a:endParaRPr lang="en-GB" sz="1600" dirty="0">
              <a:solidFill>
                <a:srgbClr val="000000"/>
              </a:solidFill>
              <a:latin typeface="Comic Sans MS" panose="030F0702030302020204" pitchFamily="66"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endParaRPr lang="en-GB" sz="1600" dirty="0">
              <a:latin typeface="Comic Sans MS" panose="030F0702030302020204" pitchFamily="66" charset="0"/>
            </a:endParaRPr>
          </a:p>
          <a:p>
            <a:pPr marL="285750" indent="-285750" algn="ctr">
              <a:lnSpc>
                <a:spcPct val="150000"/>
              </a:lnSpc>
              <a:buFont typeface="Arial" panose="020B0604020202020204" pitchFamily="34" charset="0"/>
              <a:buChar char="•"/>
            </a:pPr>
            <a:r>
              <a:rPr lang="en-GB" sz="1600" b="1" dirty="0">
                <a:latin typeface="Comic Sans MS" panose="030F0702030302020204" pitchFamily="66" charset="0"/>
              </a:rPr>
              <a:t>Thank you! We are all very excited to be part of Butterflies class in September! </a:t>
            </a:r>
            <a:r>
              <a:rPr lang="en-GB" sz="1600" b="1" dirty="0">
                <a:latin typeface="Comic Sans MS" panose="030F0702030302020204" pitchFamily="66" charset="0"/>
                <a:sym typeface="Wingdings" panose="05000000000000000000" pitchFamily="2" charset="2"/>
              </a:rPr>
              <a:t> </a:t>
            </a:r>
            <a:endParaRPr lang="en-GB" sz="1600" b="1" dirty="0">
              <a:latin typeface="Comic Sans MS" panose="030F0702030302020204" pitchFamily="66" charset="0"/>
            </a:endParaRPr>
          </a:p>
        </p:txBody>
      </p:sp>
    </p:spTree>
    <p:extLst>
      <p:ext uri="{BB962C8B-B14F-4D97-AF65-F5344CB8AC3E}">
        <p14:creationId xmlns:p14="http://schemas.microsoft.com/office/powerpoint/2010/main" val="3217317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74203" y="862693"/>
            <a:ext cx="5035059" cy="39024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50479" y="853468"/>
            <a:ext cx="5016608" cy="39024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p:cNvSpPr/>
          <p:nvPr/>
        </p:nvSpPr>
        <p:spPr>
          <a:xfrm>
            <a:off x="936507" y="5599931"/>
            <a:ext cx="10318986" cy="961697"/>
          </a:xfrm>
          <a:prstGeom prst="rect">
            <a:avLst/>
          </a:prstGeom>
          <a:solidFill>
            <a:srgbClr val="FDE68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latin typeface="Comic Sans MS" panose="030F0702030302020204" pitchFamily="66" charset="0"/>
              </a:rPr>
              <a:t>Here is our main reception and the hall. We have our PE sessions in the hall one day per week unless the weather is sunny, then we use our MUGA.</a:t>
            </a:r>
            <a:endParaRPr lang="en-US" dirty="0">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8942005" y="3638865"/>
            <a:ext cx="3105150" cy="1800225"/>
          </a:xfrm>
          <a:prstGeom prst="rect">
            <a:avLst/>
          </a:prstGeom>
        </p:spPr>
      </p:pic>
    </p:spTree>
    <p:extLst>
      <p:ext uri="{BB962C8B-B14F-4D97-AF65-F5344CB8AC3E}">
        <p14:creationId xmlns:p14="http://schemas.microsoft.com/office/powerpoint/2010/main" val="4061641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1616" y="5517931"/>
            <a:ext cx="10788768" cy="961697"/>
          </a:xfrm>
          <a:prstGeom prst="rect">
            <a:avLst/>
          </a:prstGeom>
          <a:solidFill>
            <a:srgbClr val="FDE68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a:latin typeface="Comic Sans MS" panose="030F0702030302020204" pitchFamily="66" charset="0"/>
              </a:rPr>
              <a:t>This is Butterflies classroom. We have our group table, learning areas and work stations</a:t>
            </a:r>
            <a:r>
              <a:rPr lang="en-GB" dirty="0">
                <a:latin typeface="Comic Sans MS" panose="030F0702030302020204" pitchFamily="66" charset="0"/>
              </a:rPr>
              <a:t>.</a:t>
            </a:r>
            <a:endParaRPr lang="en-US" dirty="0">
              <a:latin typeface="Comic Sans MS" panose="030F0702030302020204" pitchFamily="66" charset="0"/>
            </a:endParaRPr>
          </a:p>
        </p:txBody>
      </p:sp>
      <p:pic>
        <p:nvPicPr>
          <p:cNvPr id="3" name="Picture 2">
            <a:extLst>
              <a:ext uri="{FF2B5EF4-FFF2-40B4-BE49-F238E27FC236}">
                <a16:creationId xmlns:a16="http://schemas.microsoft.com/office/drawing/2014/main" id="{AFB7FC1D-64EC-4C14-94D4-5FA87747EC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903" y="378372"/>
            <a:ext cx="5391705" cy="40437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24E4EC14-563F-4EDB-A439-8461AAC60F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8248" y="378372"/>
            <a:ext cx="5391705" cy="40437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46806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36507" y="5517931"/>
            <a:ext cx="10318986" cy="961697"/>
          </a:xfrm>
          <a:prstGeom prst="rect">
            <a:avLst/>
          </a:prstGeom>
          <a:solidFill>
            <a:srgbClr val="FDE68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a:latin typeface="Comic Sans MS" panose="030F0702030302020204" pitchFamily="66" charset="0"/>
              </a:rPr>
              <a:t>Here is our play tray, craft table and reading area.</a:t>
            </a:r>
            <a:endParaRPr lang="en-US" sz="2000" dirty="0"/>
          </a:p>
        </p:txBody>
      </p:sp>
      <p:pic>
        <p:nvPicPr>
          <p:cNvPr id="3" name="Picture 2">
            <a:extLst>
              <a:ext uri="{FF2B5EF4-FFF2-40B4-BE49-F238E27FC236}">
                <a16:creationId xmlns:a16="http://schemas.microsoft.com/office/drawing/2014/main" id="{94B0DD5B-0631-42E3-BB63-E9B5DE3467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903" y="361306"/>
            <a:ext cx="5595891" cy="41969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29C79B53-CC02-4419-AAB3-4899E94BB7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6206" y="361306"/>
            <a:ext cx="5595891" cy="41969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92754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0898" y="904667"/>
            <a:ext cx="5273512" cy="39551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89386" y="904665"/>
            <a:ext cx="5273513" cy="39551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936507" y="5730725"/>
            <a:ext cx="10318986" cy="961697"/>
          </a:xfrm>
          <a:prstGeom prst="rect">
            <a:avLst/>
          </a:prstGeom>
          <a:solidFill>
            <a:srgbClr val="FDE68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800" dirty="0">
                <a:latin typeface="Comic Sans MS" panose="030F0702030302020204" pitchFamily="66" charset="0"/>
              </a:rPr>
              <a:t>We have an amazing sensory room which we use every week.</a:t>
            </a:r>
            <a:endParaRPr lang="en-US" sz="2800" dirty="0">
              <a:latin typeface="Comic Sans MS" panose="030F0702030302020204" pitchFamily="66" charset="0"/>
            </a:endParaRPr>
          </a:p>
        </p:txBody>
      </p:sp>
      <p:pic>
        <p:nvPicPr>
          <p:cNvPr id="8" name="Picture 7"/>
          <p:cNvPicPr>
            <a:picLocks noChangeAspect="1"/>
          </p:cNvPicPr>
          <p:nvPr/>
        </p:nvPicPr>
        <p:blipFill>
          <a:blip r:embed="rId4"/>
          <a:stretch>
            <a:fillRect/>
          </a:stretch>
        </p:blipFill>
        <p:spPr>
          <a:xfrm>
            <a:off x="4543425" y="3803732"/>
            <a:ext cx="3105150" cy="1781175"/>
          </a:xfrm>
          <a:prstGeom prst="rect">
            <a:avLst/>
          </a:prstGeom>
        </p:spPr>
      </p:pic>
    </p:spTree>
    <p:extLst>
      <p:ext uri="{BB962C8B-B14F-4D97-AF65-F5344CB8AC3E}">
        <p14:creationId xmlns:p14="http://schemas.microsoft.com/office/powerpoint/2010/main" val="4009826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7917" y="5730995"/>
            <a:ext cx="10836166" cy="961697"/>
          </a:xfrm>
          <a:prstGeom prst="rect">
            <a:avLst/>
          </a:prstGeom>
          <a:solidFill>
            <a:srgbClr val="FDE68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a:latin typeface="Comic Sans MS" panose="030F0702030302020204" pitchFamily="66" charset="0"/>
              </a:rPr>
              <a:t>We have our own playground area. We also have access to the bridge area, the swing, the forest school area and the sensory garden.</a:t>
            </a:r>
            <a:endParaRPr lang="en-US" sz="2000" dirty="0">
              <a:latin typeface="Comic Sans MS" panose="030F0702030302020204" pitchFamily="66" charset="0"/>
            </a:endParaRPr>
          </a:p>
        </p:txBody>
      </p:sp>
      <p:pic>
        <p:nvPicPr>
          <p:cNvPr id="3" name="Picture 2">
            <a:extLst>
              <a:ext uri="{FF2B5EF4-FFF2-40B4-BE49-F238E27FC236}">
                <a16:creationId xmlns:a16="http://schemas.microsoft.com/office/drawing/2014/main" id="{49C689C5-7C96-4618-A0D8-D9BA9F9480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148" y="280664"/>
            <a:ext cx="5498237" cy="41236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622ED8B3-E753-4750-9C6C-F40EE5F7ED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615" y="280664"/>
            <a:ext cx="5498237" cy="41236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4"/>
          <a:stretch>
            <a:fillRect/>
          </a:stretch>
        </p:blipFill>
        <p:spPr>
          <a:xfrm>
            <a:off x="4548188" y="3817713"/>
            <a:ext cx="3095625" cy="1781175"/>
          </a:xfrm>
          <a:prstGeom prst="rect">
            <a:avLst/>
          </a:prstGeom>
        </p:spPr>
      </p:pic>
    </p:spTree>
    <p:extLst>
      <p:ext uri="{BB962C8B-B14F-4D97-AF65-F5344CB8AC3E}">
        <p14:creationId xmlns:p14="http://schemas.microsoft.com/office/powerpoint/2010/main" val="257424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2678" y="376620"/>
            <a:ext cx="11446642" cy="3166679"/>
          </a:xfrm>
          <a:prstGeom prst="rect">
            <a:avLst/>
          </a:prstGeom>
          <a:solidFill>
            <a:srgbClr val="7FF2FD"/>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latin typeface="Comic Sans MS" panose="030F0702030302020204" pitchFamily="66" charset="0"/>
              </a:rPr>
              <a:t>Meet the staff:</a:t>
            </a:r>
          </a:p>
          <a:p>
            <a:pPr algn="ctr"/>
            <a:endParaRPr lang="en-US" sz="2000" dirty="0">
              <a:latin typeface="Comic Sans MS" panose="030F0702030302020204" pitchFamily="66" charset="0"/>
            </a:endParaRPr>
          </a:p>
          <a:p>
            <a:pPr algn="ctr"/>
            <a:r>
              <a:rPr lang="en-US" sz="2400" dirty="0">
                <a:latin typeface="Comic Sans MS" panose="030F0702030302020204" pitchFamily="66" charset="0"/>
              </a:rPr>
              <a:t>In Butterflies class we have one teacher and three teaching assistants.</a:t>
            </a:r>
          </a:p>
          <a:p>
            <a:pPr algn="ctr"/>
            <a:r>
              <a:rPr lang="en-US" sz="2400" dirty="0">
                <a:latin typeface="Comic Sans MS" panose="030F0702030302020204" pitchFamily="66" charset="0"/>
              </a:rPr>
              <a:t>Teacher: Amy</a:t>
            </a:r>
          </a:p>
          <a:p>
            <a:pPr algn="ctr"/>
            <a:r>
              <a:rPr lang="en-US" sz="2400" dirty="0">
                <a:latin typeface="Comic Sans MS" panose="030F0702030302020204" pitchFamily="66" charset="0"/>
              </a:rPr>
              <a:t>Teaching assistants: Carlie, Jamie and Tom</a:t>
            </a:r>
          </a:p>
        </p:txBody>
      </p:sp>
      <p:sp>
        <p:nvSpPr>
          <p:cNvPr id="8" name="Rectangle 7">
            <a:extLst>
              <a:ext uri="{FF2B5EF4-FFF2-40B4-BE49-F238E27FC236}">
                <a16:creationId xmlns:a16="http://schemas.microsoft.com/office/drawing/2014/main" id="{1F14AA74-335A-48D0-A055-765BA21E3D3D}"/>
              </a:ext>
            </a:extLst>
          </p:cNvPr>
          <p:cNvSpPr/>
          <p:nvPr/>
        </p:nvSpPr>
        <p:spPr>
          <a:xfrm>
            <a:off x="711200" y="5880100"/>
            <a:ext cx="2387600" cy="711200"/>
          </a:xfrm>
          <a:prstGeom prst="rect">
            <a:avLst/>
          </a:prstGeom>
          <a:solidFill>
            <a:srgbClr val="BFFFFF"/>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latin typeface="Comic Sans MS" panose="030F0702030302020204" pitchFamily="66" charset="0"/>
              </a:rPr>
              <a:t>Jamie</a:t>
            </a:r>
            <a:endParaRPr lang="en-GB" sz="4000" dirty="0"/>
          </a:p>
        </p:txBody>
      </p:sp>
      <p:sp>
        <p:nvSpPr>
          <p:cNvPr id="14" name="Rectangle 13">
            <a:extLst>
              <a:ext uri="{FF2B5EF4-FFF2-40B4-BE49-F238E27FC236}">
                <a16:creationId xmlns:a16="http://schemas.microsoft.com/office/drawing/2014/main" id="{29FAC35C-83AE-4790-A14F-F72A996F9090}"/>
              </a:ext>
            </a:extLst>
          </p:cNvPr>
          <p:cNvSpPr/>
          <p:nvPr/>
        </p:nvSpPr>
        <p:spPr>
          <a:xfrm>
            <a:off x="9093200" y="5880100"/>
            <a:ext cx="2387600" cy="711200"/>
          </a:xfrm>
          <a:prstGeom prst="rect">
            <a:avLst/>
          </a:prstGeom>
          <a:solidFill>
            <a:srgbClr val="BFFFFF"/>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latin typeface="Comic Sans MS" panose="030F0702030302020204" pitchFamily="66" charset="0"/>
              </a:rPr>
              <a:t>Tom</a:t>
            </a:r>
            <a:endParaRPr lang="en-GB" sz="4000" dirty="0"/>
          </a:p>
        </p:txBody>
      </p:sp>
      <p:sp>
        <p:nvSpPr>
          <p:cNvPr id="15" name="Rectangle 14">
            <a:extLst>
              <a:ext uri="{FF2B5EF4-FFF2-40B4-BE49-F238E27FC236}">
                <a16:creationId xmlns:a16="http://schemas.microsoft.com/office/drawing/2014/main" id="{6AED3575-54AF-4B37-8ACB-2A3928FB0A00}"/>
              </a:ext>
            </a:extLst>
          </p:cNvPr>
          <p:cNvSpPr/>
          <p:nvPr/>
        </p:nvSpPr>
        <p:spPr>
          <a:xfrm>
            <a:off x="4902199" y="5880100"/>
            <a:ext cx="2387600" cy="711200"/>
          </a:xfrm>
          <a:prstGeom prst="rect">
            <a:avLst/>
          </a:prstGeom>
          <a:solidFill>
            <a:srgbClr val="BFFFFF"/>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latin typeface="Comic Sans MS" panose="030F0702030302020204" pitchFamily="66" charset="0"/>
              </a:rPr>
              <a:t>Carlie</a:t>
            </a:r>
            <a:endParaRPr lang="en-GB" sz="4000" dirty="0"/>
          </a:p>
        </p:txBody>
      </p:sp>
      <p:pic>
        <p:nvPicPr>
          <p:cNvPr id="3" name="Picture 2">
            <a:extLst>
              <a:ext uri="{FF2B5EF4-FFF2-40B4-BE49-F238E27FC236}">
                <a16:creationId xmlns:a16="http://schemas.microsoft.com/office/drawing/2014/main" id="{AED4447E-C518-4377-945F-8881580673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13" t="31538" r="36412" b="22661"/>
          <a:stretch/>
        </p:blipFill>
        <p:spPr>
          <a:xfrm rot="5400000">
            <a:off x="4708543" y="3255290"/>
            <a:ext cx="2674153" cy="2387600"/>
          </a:xfrm>
          <a:prstGeom prst="ellipse">
            <a:avLst/>
          </a:prstGeom>
          <a:ln w="190500" cap="rnd">
            <a:solidFill>
              <a:schemeClr val="bg1"/>
            </a:solidFill>
            <a:prstDash val="solid"/>
          </a:ln>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C22AEAB4-C013-4B22-82FA-424CA8727B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35" t="10485" r="25793" b="19352"/>
          <a:stretch/>
        </p:blipFill>
        <p:spPr>
          <a:xfrm>
            <a:off x="8992441" y="3112013"/>
            <a:ext cx="2411446" cy="2667355"/>
          </a:xfrm>
          <a:prstGeom prst="ellipse">
            <a:avLst/>
          </a:prstGeom>
          <a:ln w="190500" cap="rnd">
            <a:solidFill>
              <a:schemeClr val="bg1"/>
            </a:solidFill>
            <a:prstDash val="solid"/>
          </a:ln>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F7D32635-9ABA-4CB8-8AEB-A2A16859C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38" y="3314606"/>
            <a:ext cx="2464762" cy="2464762"/>
          </a:xfrm>
          <a:prstGeom prst="ellipse">
            <a:avLst/>
          </a:prstGeom>
          <a:ln w="190500" cap="rnd">
            <a:solidFill>
              <a:schemeClr val="bg1"/>
            </a:solidFill>
            <a:prstDash val="solid"/>
          </a:ln>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97829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4129" y="710981"/>
            <a:ext cx="11103742" cy="5436039"/>
          </a:xfrm>
          <a:prstGeom prst="rect">
            <a:avLst/>
          </a:prstGeom>
          <a:solidFill>
            <a:srgbClr val="AEDDC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omic Sans MS" panose="030F0702030302020204" pitchFamily="66" charset="0"/>
              </a:rPr>
              <a:t>Daily timetable:</a:t>
            </a:r>
          </a:p>
          <a:p>
            <a:pPr>
              <a:lnSpc>
                <a:spcPct val="150000"/>
              </a:lnSpc>
            </a:pPr>
            <a:endParaRPr lang="en-GB" sz="1200" dirty="0">
              <a:latin typeface="Comic Sans MS" panose="030F0702030302020204" pitchFamily="66" charset="0"/>
            </a:endParaRPr>
          </a:p>
          <a:p>
            <a:pPr>
              <a:lnSpc>
                <a:spcPct val="150000"/>
              </a:lnSpc>
            </a:pPr>
            <a:r>
              <a:rPr lang="en-GB" sz="1200" dirty="0">
                <a:latin typeface="Comic Sans MS" panose="030F0702030302020204" pitchFamily="66" charset="0"/>
              </a:rPr>
              <a:t>9.00-9.30 	Sensory diet, signing in and greeting (name finding / writing), reading</a:t>
            </a:r>
          </a:p>
          <a:p>
            <a:pPr>
              <a:lnSpc>
                <a:spcPct val="150000"/>
              </a:lnSpc>
            </a:pPr>
            <a:r>
              <a:rPr lang="en-GB" sz="1200" dirty="0">
                <a:latin typeface="Comic Sans MS" panose="030F0702030302020204" pitchFamily="66" charset="0"/>
              </a:rPr>
              <a:t>9.30-10.00	Phonics; Focused lesson with access to structured and unstructured activities within the room/ continuous provision</a:t>
            </a:r>
          </a:p>
          <a:p>
            <a:pPr>
              <a:lnSpc>
                <a:spcPct val="150000"/>
              </a:lnSpc>
            </a:pPr>
            <a:r>
              <a:rPr lang="en-GB" sz="1200" dirty="0">
                <a:latin typeface="Comic Sans MS" panose="030F0702030302020204" pitchFamily="66" charset="0"/>
              </a:rPr>
              <a:t>10.00-10.45	Snack time, play time and toileting</a:t>
            </a:r>
          </a:p>
          <a:p>
            <a:pPr>
              <a:lnSpc>
                <a:spcPct val="150000"/>
              </a:lnSpc>
            </a:pPr>
            <a:r>
              <a:rPr lang="en-GB" sz="1200" dirty="0">
                <a:latin typeface="Comic Sans MS" panose="030F0702030302020204" pitchFamily="66" charset="0"/>
              </a:rPr>
              <a:t>10.45-11.45	Focussed lesson (group time and 1:1 activities) with access to structured and unstructured activities </a:t>
            </a:r>
          </a:p>
          <a:p>
            <a:pPr>
              <a:lnSpc>
                <a:spcPct val="150000"/>
              </a:lnSpc>
            </a:pPr>
            <a:r>
              <a:rPr lang="en-GB" sz="1200" dirty="0">
                <a:latin typeface="Comic Sans MS" panose="030F0702030302020204" pitchFamily="66" charset="0"/>
              </a:rPr>
              <a:t>11.50-1.15	Lunch time and play time, toileting.</a:t>
            </a:r>
          </a:p>
          <a:p>
            <a:pPr>
              <a:lnSpc>
                <a:spcPct val="150000"/>
              </a:lnSpc>
            </a:pPr>
            <a:r>
              <a:rPr lang="en-GB" sz="1200" dirty="0">
                <a:latin typeface="Comic Sans MS" panose="030F0702030302020204" pitchFamily="66" charset="0"/>
              </a:rPr>
              <a:t>1.15-2.15	Focussed lesson with access to structured and unstructured activities within the room.</a:t>
            </a:r>
          </a:p>
          <a:p>
            <a:pPr>
              <a:lnSpc>
                <a:spcPct val="150000"/>
              </a:lnSpc>
            </a:pPr>
            <a:r>
              <a:rPr lang="en-GB" sz="1200" dirty="0">
                <a:latin typeface="Comic Sans MS" panose="030F0702030302020204" pitchFamily="66" charset="0"/>
              </a:rPr>
              <a:t>2.15-2.30	Snack time, playtime, toileting.</a:t>
            </a:r>
          </a:p>
          <a:p>
            <a:pPr>
              <a:lnSpc>
                <a:spcPct val="150000"/>
              </a:lnSpc>
            </a:pPr>
            <a:r>
              <a:rPr lang="en-GB" sz="1200" dirty="0">
                <a:latin typeface="Comic Sans MS" panose="030F0702030302020204" pitchFamily="66" charset="0"/>
              </a:rPr>
              <a:t>2.30-3.00	Focussed lesson with access to structured and unstructured activities within the room.</a:t>
            </a:r>
          </a:p>
          <a:p>
            <a:pPr>
              <a:lnSpc>
                <a:spcPct val="150000"/>
              </a:lnSpc>
            </a:pPr>
            <a:r>
              <a:rPr lang="en-GB" sz="1200" dirty="0">
                <a:latin typeface="Comic Sans MS" panose="030F0702030302020204" pitchFamily="66" charset="0"/>
              </a:rPr>
              <a:t>3.00	End of the day</a:t>
            </a:r>
          </a:p>
          <a:p>
            <a:pPr>
              <a:lnSpc>
                <a:spcPct val="150000"/>
              </a:lnSpc>
            </a:pPr>
            <a:endParaRPr lang="en-GB" sz="1200" dirty="0">
              <a:latin typeface="Comic Sans MS" panose="030F0702030302020204" pitchFamily="66" charset="0"/>
            </a:endParaRPr>
          </a:p>
          <a:p>
            <a:pPr>
              <a:lnSpc>
                <a:spcPct val="150000"/>
              </a:lnSpc>
            </a:pPr>
            <a:r>
              <a:rPr lang="en-GB" sz="1200" dirty="0">
                <a:latin typeface="Comic Sans MS" panose="030F0702030302020204" pitchFamily="66" charset="0"/>
              </a:rPr>
              <a:t>Focused lessons will be English, Maths, Key Skills/ Interventions, PSHE, RE, Science, PE, Swimming, Art, Design and Technology, Computing, Geography, History, and Music.</a:t>
            </a:r>
          </a:p>
          <a:p>
            <a:pPr algn="ctr"/>
            <a:endParaRPr lang="en-US" sz="1200" dirty="0">
              <a:latin typeface="Comic Sans MS" panose="030F0702030302020204" pitchFamily="66" charset="0"/>
            </a:endParaRPr>
          </a:p>
        </p:txBody>
      </p:sp>
    </p:spTree>
    <p:extLst>
      <p:ext uri="{BB962C8B-B14F-4D97-AF65-F5344CB8AC3E}">
        <p14:creationId xmlns:p14="http://schemas.microsoft.com/office/powerpoint/2010/main" val="3081588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Rectangle 3"/>
          <p:cNvSpPr/>
          <p:nvPr/>
        </p:nvSpPr>
        <p:spPr>
          <a:xfrm>
            <a:off x="702879" y="291662"/>
            <a:ext cx="10786242" cy="6274676"/>
          </a:xfrm>
          <a:prstGeom prst="rect">
            <a:avLst/>
          </a:prstGeom>
          <a:solidFill>
            <a:srgbClr val="F1C4D6"/>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GB" sz="2800" dirty="0">
                <a:latin typeface="Comic Sans MS" panose="030F0702030302020204" pitchFamily="66" charset="0"/>
              </a:rPr>
              <a:t>Extra Information</a:t>
            </a:r>
          </a:p>
          <a:p>
            <a:pPr algn="ctr">
              <a:lnSpc>
                <a:spcPct val="150000"/>
              </a:lnSpc>
            </a:pPr>
            <a:endParaRPr lang="en-GB" sz="1600" dirty="0">
              <a:latin typeface="Comic Sans MS" panose="030F0702030302020204" pitchFamily="66" charset="0"/>
            </a:endParaRPr>
          </a:p>
          <a:p>
            <a:pPr marL="285750" indent="-285750">
              <a:lnSpc>
                <a:spcPct val="150000"/>
              </a:lnSpc>
              <a:buFont typeface="Arial" panose="020B0604020202020204" pitchFamily="34" charset="0"/>
              <a:buChar char="•"/>
            </a:pPr>
            <a:r>
              <a:rPr lang="en-GB" sz="1600" dirty="0">
                <a:latin typeface="Comic Sans MS" panose="030F0702030302020204" pitchFamily="66" charset="0"/>
              </a:rPr>
              <a:t>We have PE once a week, so please send your child to school wearing their PE kit (</a:t>
            </a:r>
            <a:r>
              <a:rPr lang="en-GB" sz="1600" i="1" dirty="0">
                <a:latin typeface="Comic Sans MS" panose="030F0702030302020204" pitchFamily="66" charset="0"/>
              </a:rPr>
              <a:t>day to be confirmed</a:t>
            </a:r>
            <a:r>
              <a:rPr lang="en-GB" sz="1600" dirty="0">
                <a:latin typeface="Comic Sans MS" panose="030F0702030302020204" pitchFamily="66" charset="0"/>
              </a:rPr>
              <a:t>). PE kit: jogging bottoms/ shorts (weather permitting), white t-shirt, and trainers/ pumps.</a:t>
            </a:r>
          </a:p>
          <a:p>
            <a:pPr marL="285750" indent="-285750">
              <a:lnSpc>
                <a:spcPct val="150000"/>
              </a:lnSpc>
              <a:buFont typeface="Arial" panose="020B0604020202020204" pitchFamily="34" charset="0"/>
              <a:buChar char="•"/>
            </a:pPr>
            <a:r>
              <a:rPr lang="en-GB" sz="1600" dirty="0">
                <a:latin typeface="Comic Sans MS" panose="030F0702030302020204" pitchFamily="66" charset="0"/>
              </a:rPr>
              <a:t>We have swimming once a week at our school pool, so please send your child to school with swimwear, a swim nappy (if required) and a towel (</a:t>
            </a:r>
            <a:r>
              <a:rPr lang="en-GB" sz="1600" i="1" dirty="0">
                <a:latin typeface="Comic Sans MS" panose="030F0702030302020204" pitchFamily="66" charset="0"/>
              </a:rPr>
              <a:t>day to be confirmed</a:t>
            </a:r>
            <a:r>
              <a:rPr lang="en-GB" sz="1600" dirty="0">
                <a:latin typeface="Comic Sans MS" panose="030F0702030302020204" pitchFamily="66" charset="0"/>
              </a:rPr>
              <a:t>).</a:t>
            </a:r>
          </a:p>
          <a:p>
            <a:pPr marL="285750" indent="-285750">
              <a:lnSpc>
                <a:spcPct val="150000"/>
              </a:lnSpc>
              <a:buFont typeface="Arial" panose="020B0604020202020204" pitchFamily="34" charset="0"/>
              <a:buChar char="•"/>
            </a:pPr>
            <a:r>
              <a:rPr lang="en-GB" sz="1600" dirty="0">
                <a:latin typeface="Comic Sans MS" panose="030F0702030302020204" pitchFamily="66" charset="0"/>
              </a:rPr>
              <a:t>Please send in enough nappies/wipes for the week – I will email you when your child is running low on these.</a:t>
            </a:r>
          </a:p>
          <a:p>
            <a:pPr marL="285750" indent="-285750">
              <a:lnSpc>
                <a:spcPct val="150000"/>
              </a:lnSpc>
              <a:buFont typeface="Arial" panose="020B0604020202020204" pitchFamily="34" charset="0"/>
              <a:buChar char="•"/>
            </a:pPr>
            <a:r>
              <a:rPr lang="en-GB" sz="1600" dirty="0">
                <a:latin typeface="Comic Sans MS" panose="030F0702030302020204" pitchFamily="66" charset="0"/>
              </a:rPr>
              <a:t>Please send in enough snacks each day or at the start of the week. We have snack twice a day and encourage children to choose using their preferred method of communication.</a:t>
            </a:r>
          </a:p>
          <a:p>
            <a:pPr marL="285750" indent="-285750">
              <a:lnSpc>
                <a:spcPct val="150000"/>
              </a:lnSpc>
              <a:buFont typeface="Arial" panose="020B0604020202020204" pitchFamily="34" charset="0"/>
              <a:buChar char="•"/>
            </a:pPr>
            <a:r>
              <a:rPr lang="en-GB" sz="1600" dirty="0">
                <a:latin typeface="Comic Sans MS" panose="030F0702030302020204" pitchFamily="66" charset="0"/>
              </a:rPr>
              <a:t>Please send in a water bottle to keep in school for your child to use each day. If your child drinks squash, please send in a bottle and I will email you when we need more sending in.</a:t>
            </a:r>
          </a:p>
          <a:p>
            <a:pPr marL="285750" indent="-285750">
              <a:lnSpc>
                <a:spcPct val="150000"/>
              </a:lnSpc>
              <a:buFont typeface="Arial" panose="020B0604020202020204" pitchFamily="34" charset="0"/>
              <a:buChar char="•"/>
            </a:pPr>
            <a:r>
              <a:rPr lang="en-GB" sz="1600" dirty="0">
                <a:latin typeface="Comic Sans MS" panose="030F0702030302020204" pitchFamily="66" charset="0"/>
              </a:rPr>
              <a:t>Children in KS1 receive free school meals, so if you would like us to order a meal or a taster plate for your child, then please let us know their choices from the lunch menu that is sent home each at the beginning of the year. Once we get to know your child, we can support them to choose what they like to eat.</a:t>
            </a:r>
          </a:p>
          <a:p>
            <a:pPr algn="ctr"/>
            <a:endParaRPr lang="en-US" dirty="0">
              <a:latin typeface="Comic Sans MS" panose="030F0702030302020204" pitchFamily="66" charset="0"/>
            </a:endParaRPr>
          </a:p>
        </p:txBody>
      </p:sp>
    </p:spTree>
    <p:extLst>
      <p:ext uri="{BB962C8B-B14F-4D97-AF65-F5344CB8AC3E}">
        <p14:creationId xmlns:p14="http://schemas.microsoft.com/office/powerpoint/2010/main" val="2205291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TotalTime>
  <Words>744</Words>
  <Application>Microsoft Office PowerPoint</Application>
  <PresentationFormat>Widescreen</PresentationFormat>
  <Paragraphs>44</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Springfield Special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Dragonflys</dc:creator>
  <cp:lastModifiedBy>Amy Cowap</cp:lastModifiedBy>
  <cp:revision>38</cp:revision>
  <cp:lastPrinted>2023-07-06T09:06:09Z</cp:lastPrinted>
  <dcterms:created xsi:type="dcterms:W3CDTF">2021-06-29T14:37:21Z</dcterms:created>
  <dcterms:modified xsi:type="dcterms:W3CDTF">2023-07-06T09:07:24Z</dcterms:modified>
</cp:coreProperties>
</file>